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307" r:id="rId5"/>
    <p:sldId id="288" r:id="rId6"/>
    <p:sldId id="417" r:id="rId7"/>
    <p:sldId id="301" r:id="rId8"/>
    <p:sldId id="416" r:id="rId9"/>
    <p:sldId id="264" r:id="rId10"/>
    <p:sldId id="30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647339E-C2EF-ECFC-29BD-7B8DDA2E0EE7}" name="Bryan Berry" initials="BB" userId="S::bryan.berry@physicspartners.com::39b5a491-701b-4054-842c-4af931312d6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A60"/>
    <a:srgbClr val="0432FF"/>
    <a:srgbClr val="6407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7384AA-31C3-DE85-0BBE-FCBBC693A8EE}" v="7" dt="2024-07-11T08:57:21.7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27"/>
    <p:restoredTop sz="69661" autoAdjust="0"/>
  </p:normalViewPr>
  <p:slideViewPr>
    <p:cSldViewPr snapToGrid="0">
      <p:cViewPr varScale="1">
        <p:scale>
          <a:sx n="156" d="100"/>
          <a:sy n="156" d="100"/>
        </p:scale>
        <p:origin x="3336"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Smith" userId="61fe4183-73c7-449c-a012-360317535405" providerId="ADAL" clId="{20B89852-F3A1-47BB-8410-6247A29B9BD3}"/>
    <pc:docChg chg="modSld">
      <pc:chgData name="Sally Smith" userId="61fe4183-73c7-449c-a012-360317535405" providerId="ADAL" clId="{20B89852-F3A1-47BB-8410-6247A29B9BD3}" dt="2024-06-13T15:26:44.744" v="10" actId="20577"/>
      <pc:docMkLst>
        <pc:docMk/>
      </pc:docMkLst>
      <pc:sldChg chg="modNotesTx">
        <pc:chgData name="Sally Smith" userId="61fe4183-73c7-449c-a012-360317535405" providerId="ADAL" clId="{20B89852-F3A1-47BB-8410-6247A29B9BD3}" dt="2024-06-13T15:26:44.744" v="10" actId="20577"/>
        <pc:sldMkLst>
          <pc:docMk/>
          <pc:sldMk cId="3317938167" sldId="264"/>
        </pc:sldMkLst>
      </pc:sldChg>
    </pc:docChg>
  </pc:docChgLst>
  <pc:docChgLst>
    <pc:chgData name="Jessica Rowson" userId="S::jessica.rowson@physicspartners.com::9a16e111-d05e-4bd2-a33d-01f645748dbf" providerId="AD" clId="Web-{407384AA-31C3-DE85-0BBE-FCBBC693A8EE}"/>
    <pc:docChg chg="addSld modSld">
      <pc:chgData name="Jessica Rowson" userId="S::jessica.rowson@physicspartners.com::9a16e111-d05e-4bd2-a33d-01f645748dbf" providerId="AD" clId="Web-{407384AA-31C3-DE85-0BBE-FCBBC693A8EE}" dt="2024-07-11T08:57:21.753" v="3" actId="20577"/>
      <pc:docMkLst>
        <pc:docMk/>
      </pc:docMkLst>
      <pc:sldChg chg="modSp">
        <pc:chgData name="Jessica Rowson" userId="S::jessica.rowson@physicspartners.com::9a16e111-d05e-4bd2-a33d-01f645748dbf" providerId="AD" clId="Web-{407384AA-31C3-DE85-0BBE-FCBBC693A8EE}" dt="2024-07-11T08:57:21.753" v="3" actId="20577"/>
        <pc:sldMkLst>
          <pc:docMk/>
          <pc:sldMk cId="2912742672" sldId="307"/>
        </pc:sldMkLst>
        <pc:spChg chg="mod">
          <ac:chgData name="Jessica Rowson" userId="S::jessica.rowson@physicspartners.com::9a16e111-d05e-4bd2-a33d-01f645748dbf" providerId="AD" clId="Web-{407384AA-31C3-DE85-0BBE-FCBBC693A8EE}" dt="2024-07-11T08:57:21.753" v="3" actId="20577"/>
          <ac:spMkLst>
            <pc:docMk/>
            <pc:sldMk cId="2912742672" sldId="307"/>
            <ac:spMk id="2" creationId="{6B19F4AE-492C-8468-BC58-EC88696058B8}"/>
          </ac:spMkLst>
        </pc:spChg>
      </pc:sldChg>
      <pc:sldChg chg="add">
        <pc:chgData name="Jessica Rowson" userId="S::jessica.rowson@physicspartners.com::9a16e111-d05e-4bd2-a33d-01f645748dbf" providerId="AD" clId="Web-{407384AA-31C3-DE85-0BBE-FCBBC693A8EE}" dt="2024-07-11T08:49:57.927" v="0"/>
        <pc:sldMkLst>
          <pc:docMk/>
          <pc:sldMk cId="519905812" sldId="308"/>
        </pc:sldMkLst>
      </pc:sldChg>
    </pc:docChg>
  </pc:docChgLst>
  <pc:docChgLst>
    <pc:chgData name="Jessica Rowson" userId="S::jessica.rowson@physicspartners.com::9a16e111-d05e-4bd2-a33d-01f645748dbf" providerId="AD" clId="Web-{9EB3B036-A1C5-8FA7-EBCC-2A4A8B8893FE}"/>
    <pc:docChg chg="delSld modSld">
      <pc:chgData name="Jessica Rowson" userId="S::jessica.rowson@physicspartners.com::9a16e111-d05e-4bd2-a33d-01f645748dbf" providerId="AD" clId="Web-{9EB3B036-A1C5-8FA7-EBCC-2A4A8B8893FE}" dt="2024-06-16T18:49:51.178" v="30"/>
      <pc:docMkLst>
        <pc:docMk/>
      </pc:docMkLst>
      <pc:sldChg chg="del">
        <pc:chgData name="Jessica Rowson" userId="S::jessica.rowson@physicspartners.com::9a16e111-d05e-4bd2-a33d-01f645748dbf" providerId="AD" clId="Web-{9EB3B036-A1C5-8FA7-EBCC-2A4A8B8893FE}" dt="2024-06-16T18:45:10.321" v="1"/>
        <pc:sldMkLst>
          <pc:docMk/>
          <pc:sldMk cId="387480056" sldId="415"/>
        </pc:sldMkLst>
      </pc:sldChg>
      <pc:sldChg chg="modNotes">
        <pc:chgData name="Jessica Rowson" userId="S::jessica.rowson@physicspartners.com::9a16e111-d05e-4bd2-a33d-01f645748dbf" providerId="AD" clId="Web-{9EB3B036-A1C5-8FA7-EBCC-2A4A8B8893FE}" dt="2024-06-16T18:49:51.178" v="30"/>
        <pc:sldMkLst>
          <pc:docMk/>
          <pc:sldMk cId="158422205" sldId="416"/>
        </pc:sldMkLst>
      </pc:sldChg>
      <pc:sldChg chg="del">
        <pc:chgData name="Jessica Rowson" userId="S::jessica.rowson@physicspartners.com::9a16e111-d05e-4bd2-a33d-01f645748dbf" providerId="AD" clId="Web-{9EB3B036-A1C5-8FA7-EBCC-2A4A8B8893FE}" dt="2024-06-16T18:46:09.527" v="6"/>
        <pc:sldMkLst>
          <pc:docMk/>
          <pc:sldMk cId="2427494459" sldId="420"/>
        </pc:sldMkLst>
      </pc:sldChg>
    </pc:docChg>
  </pc:docChgLst>
  <pc:docChgLst>
    <pc:chgData name="Jessica Rowson" userId="S::jessica.rowson@physicspartners.com::9a16e111-d05e-4bd2-a33d-01f645748dbf" providerId="AD" clId="Web-{76ADF150-91AC-BE78-9033-11FFFD10F37C}"/>
    <pc:docChg chg="modSld">
      <pc:chgData name="Jessica Rowson" userId="S::jessica.rowson@physicspartners.com::9a16e111-d05e-4bd2-a33d-01f645748dbf" providerId="AD" clId="Web-{76ADF150-91AC-BE78-9033-11FFFD10F37C}" dt="2024-06-28T14:03:41.058" v="4" actId="20577"/>
      <pc:docMkLst>
        <pc:docMk/>
      </pc:docMkLst>
      <pc:sldChg chg="modSp">
        <pc:chgData name="Jessica Rowson" userId="S::jessica.rowson@physicspartners.com::9a16e111-d05e-4bd2-a33d-01f645748dbf" providerId="AD" clId="Web-{76ADF150-91AC-BE78-9033-11FFFD10F37C}" dt="2024-06-28T14:03:41.058" v="4" actId="20577"/>
        <pc:sldMkLst>
          <pc:docMk/>
          <pc:sldMk cId="2912742672" sldId="307"/>
        </pc:sldMkLst>
        <pc:spChg chg="mod">
          <ac:chgData name="Jessica Rowson" userId="S::jessica.rowson@physicspartners.com::9a16e111-d05e-4bd2-a33d-01f645748dbf" providerId="AD" clId="Web-{76ADF150-91AC-BE78-9033-11FFFD10F37C}" dt="2024-06-28T14:03:41.058" v="4" actId="20577"/>
          <ac:spMkLst>
            <pc:docMk/>
            <pc:sldMk cId="2912742672" sldId="307"/>
            <ac:spMk id="4" creationId="{210E65A1-338A-5C72-8327-CD8CD39E2C21}"/>
          </ac:spMkLst>
        </pc:spChg>
      </pc:sldChg>
    </pc:docChg>
  </pc:docChgLst>
  <pc:docChgLst>
    <pc:chgData name="Bryan Berry" userId="39b5a491-701b-4054-842c-4af931312d60" providerId="ADAL" clId="{0E041C9D-164D-844B-AA44-358185019BCC}"/>
    <pc:docChg chg="modSld">
      <pc:chgData name="Bryan Berry" userId="39b5a491-701b-4054-842c-4af931312d60" providerId="ADAL" clId="{0E041C9D-164D-844B-AA44-358185019BCC}" dt="2024-07-04T14:35:45.540" v="11" actId="207"/>
      <pc:docMkLst>
        <pc:docMk/>
      </pc:docMkLst>
      <pc:sldChg chg="modNotesTx">
        <pc:chgData name="Bryan Berry" userId="39b5a491-701b-4054-842c-4af931312d60" providerId="ADAL" clId="{0E041C9D-164D-844B-AA44-358185019BCC}" dt="2024-07-04T14:35:45.540" v="11" actId="207"/>
        <pc:sldMkLst>
          <pc:docMk/>
          <pc:sldMk cId="158422205" sldId="416"/>
        </pc:sldMkLst>
      </pc:sldChg>
      <pc:sldChg chg="modNotesTx">
        <pc:chgData name="Bryan Berry" userId="39b5a491-701b-4054-842c-4af931312d60" providerId="ADAL" clId="{0E041C9D-164D-844B-AA44-358185019BCC}" dt="2024-07-04T14:32:35.886" v="2" actId="20577"/>
        <pc:sldMkLst>
          <pc:docMk/>
          <pc:sldMk cId="24131442" sldId="417"/>
        </pc:sldMkLst>
      </pc:sldChg>
    </pc:docChg>
  </pc:docChgLst>
  <pc:docChgLst>
    <pc:chgData name="Jessica Rowson" userId="S::jessica.rowson@physicspartners.com::9a16e111-d05e-4bd2-a33d-01f645748dbf" providerId="AD" clId="Web-{7DC7666E-BD23-F807-D096-BA00A01000B8}"/>
    <pc:docChg chg="modSld">
      <pc:chgData name="Jessica Rowson" userId="S::jessica.rowson@physicspartners.com::9a16e111-d05e-4bd2-a33d-01f645748dbf" providerId="AD" clId="Web-{7DC7666E-BD23-F807-D096-BA00A01000B8}" dt="2024-06-29T19:44:32.669" v="21"/>
      <pc:docMkLst>
        <pc:docMk/>
      </pc:docMkLst>
      <pc:sldChg chg="modNotes">
        <pc:chgData name="Jessica Rowson" userId="S::jessica.rowson@physicspartners.com::9a16e111-d05e-4bd2-a33d-01f645748dbf" providerId="AD" clId="Web-{7DC7666E-BD23-F807-D096-BA00A01000B8}" dt="2024-06-29T19:44:32.669" v="21"/>
        <pc:sldMkLst>
          <pc:docMk/>
          <pc:sldMk cId="3317938167" sldId="264"/>
        </pc:sldMkLst>
      </pc:sldChg>
      <pc:sldChg chg="modNotes">
        <pc:chgData name="Jessica Rowson" userId="S::jessica.rowson@physicspartners.com::9a16e111-d05e-4bd2-a33d-01f645748dbf" providerId="AD" clId="Web-{7DC7666E-BD23-F807-D096-BA00A01000B8}" dt="2024-06-29T19:40:10.047" v="0"/>
        <pc:sldMkLst>
          <pc:docMk/>
          <pc:sldMk cId="3351380392" sldId="301"/>
        </pc:sldMkLst>
      </pc:sldChg>
      <pc:sldChg chg="modNotes">
        <pc:chgData name="Jessica Rowson" userId="S::jessica.rowson@physicspartners.com::9a16e111-d05e-4bd2-a33d-01f645748dbf" providerId="AD" clId="Web-{7DC7666E-BD23-F807-D096-BA00A01000B8}" dt="2024-06-29T19:41:18.835" v="4"/>
        <pc:sldMkLst>
          <pc:docMk/>
          <pc:sldMk cId="158422205" sldId="41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B8CF02-A2F9-314B-B394-C38147F01A18}" type="datetimeFigureOut">
              <a:rPr lang="en-GB" smtClean="0"/>
              <a:t>11/07/2024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DBFAF5-EB17-2641-91C4-ACAE7A359321}" type="slidenum">
              <a:rPr lang="en-GB" smtClean="0"/>
              <a:t>‹#›</a:t>
            </a:fld>
            <a:endParaRPr lang="en-GB"/>
          </a:p>
        </p:txBody>
      </p:sp>
    </p:spTree>
    <p:extLst>
      <p:ext uri="{BB962C8B-B14F-4D97-AF65-F5344CB8AC3E}">
        <p14:creationId xmlns:p14="http://schemas.microsoft.com/office/powerpoint/2010/main" val="1040027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pixabay.com/users/mohamed_hassan-5229782/?utm_source=link-attribution&amp;utm_medium=referral&amp;utm_campaign=image&amp;utm_content=8574908"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unsplash.com/s/photos/brain?utm_source=unsplash&amp;utm_medium=referral&amp;utm_content=creditCopyText" TargetMode="External"/><Relationship Id="rId5" Type="http://schemas.openxmlformats.org/officeDocument/2006/relationships/hyperlink" Target="https://unsplash.com/@averey?utm_source=unsplash&amp;utm_medium=referral&amp;utm_content=creditCopyText" TargetMode="External"/><Relationship Id="rId4" Type="http://schemas.openxmlformats.org/officeDocument/2006/relationships/hyperlink" Target="https://pixabay.com/?utm_source=link-attribution&amp;utm_medium=referral&amp;utm_campaign=image&amp;utm_content=8574908"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Welcome. My name is XXX and I am a trainer for Physics Partners. </a:t>
            </a:r>
          </a:p>
          <a:p>
            <a:pPr marL="0" marR="0">
              <a:spcBef>
                <a:spcPts val="0"/>
              </a:spcBef>
              <a:spcAft>
                <a:spcPts val="0"/>
              </a:spcAft>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spcBef>
                <a:spcPts val="0"/>
              </a:spcBef>
              <a:spcAft>
                <a:spcPts val="0"/>
              </a:spcAft>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This video is part of a series of Bitesize Physics Careers resources available through the Planet Possibility physics careers programme.</a:t>
            </a:r>
          </a:p>
          <a:p>
            <a:pPr marL="0" marR="0">
              <a:spcBef>
                <a:spcPts val="0"/>
              </a:spcBef>
              <a:spcAft>
                <a:spcPts val="0"/>
              </a:spcAft>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 </a:t>
            </a:r>
          </a:p>
          <a:p>
            <a:pPr marL="0" marR="0">
              <a:spcBef>
                <a:spcPts val="0"/>
              </a:spcBef>
              <a:spcAft>
                <a:spcPts val="0"/>
              </a:spcAft>
            </a:pPr>
            <a:r>
              <a:rPr lang="en-GB" sz="1200" kern="100" dirty="0">
                <a:effectLst/>
                <a:latin typeface="Aptos" panose="020B0004020202020204" pitchFamily="34" charset="0"/>
                <a:ea typeface="Aptos" panose="020B0004020202020204" pitchFamily="34" charset="0"/>
                <a:cs typeface="Times New Roman" panose="02020603050405020304" pitchFamily="18" charset="0"/>
              </a:rPr>
              <a:t>These Bitesize careers sessions are designed for use by a group of teachers, for example in a team meeting. Each session consists of a short presentation and an activity. They should take around 15 minutes to work through.</a:t>
            </a:r>
          </a:p>
          <a:p>
            <a:endParaRPr lang="en-GB" dirty="0"/>
          </a:p>
          <a:p>
            <a:r>
              <a:rPr lang="en-GB" dirty="0"/>
              <a:t>This session is about tackling unconscious bias in the classroom.</a:t>
            </a:r>
          </a:p>
          <a:p>
            <a:endParaRPr lang="en-GB" dirty="0"/>
          </a:p>
        </p:txBody>
      </p:sp>
      <p:sp>
        <p:nvSpPr>
          <p:cNvPr id="4" name="Slide Number Placeholder 3"/>
          <p:cNvSpPr>
            <a:spLocks noGrp="1"/>
          </p:cNvSpPr>
          <p:nvPr>
            <p:ph type="sldNum" sz="quarter" idx="5"/>
          </p:nvPr>
        </p:nvSpPr>
        <p:spPr/>
        <p:txBody>
          <a:bodyPr/>
          <a:lstStyle/>
          <a:p>
            <a:fld id="{EBDBFAF5-EB17-2641-91C4-ACAE7A359321}" type="slidenum">
              <a:rPr lang="en-GB" smtClean="0"/>
              <a:t>1</a:t>
            </a:fld>
            <a:endParaRPr lang="en-GB"/>
          </a:p>
        </p:txBody>
      </p:sp>
    </p:spTree>
    <p:extLst>
      <p:ext uri="{BB962C8B-B14F-4D97-AF65-F5344CB8AC3E}">
        <p14:creationId xmlns:p14="http://schemas.microsoft.com/office/powerpoint/2010/main" val="835327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this section we will be considering what might be happening in the classroom and what we can do to support</a:t>
            </a:r>
          </a:p>
        </p:txBody>
      </p:sp>
      <p:sp>
        <p:nvSpPr>
          <p:cNvPr id="4" name="Slide Number Placeholder 3"/>
          <p:cNvSpPr>
            <a:spLocks noGrp="1"/>
          </p:cNvSpPr>
          <p:nvPr>
            <p:ph type="sldNum" sz="quarter" idx="5"/>
          </p:nvPr>
        </p:nvSpPr>
        <p:spPr/>
        <p:txBody>
          <a:bodyPr/>
          <a:lstStyle/>
          <a:p>
            <a:fld id="{EBDBFAF5-EB17-2641-91C4-ACAE7A359321}" type="slidenum">
              <a:rPr lang="en-GB" smtClean="0"/>
              <a:t>2</a:t>
            </a:fld>
            <a:endParaRPr lang="en-GB"/>
          </a:p>
        </p:txBody>
      </p:sp>
    </p:spTree>
    <p:extLst>
      <p:ext uri="{BB962C8B-B14F-4D97-AF65-F5344CB8AC3E}">
        <p14:creationId xmlns:p14="http://schemas.microsoft.com/office/powerpoint/2010/main" val="465658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latin typeface="Century Gothic" panose="020B0502020202020204" pitchFamily="34" charset="0"/>
              </a:rPr>
              <a:t>In the session looking at why girls don’t choose physics, we consider some of the stereotypes that exist around gender and physics. In this session we will look at how some of those stereotypes might be affecting our behaviour as well as the behaviour of our students. </a:t>
            </a:r>
          </a:p>
          <a:p>
            <a:endParaRPr lang="en-GB" sz="1200" dirty="0">
              <a:latin typeface="Century Gothic" panose="020B0502020202020204" pitchFamily="34" charset="0"/>
            </a:endParaRPr>
          </a:p>
          <a:p>
            <a:r>
              <a:rPr lang="en-GB" sz="1200" dirty="0">
                <a:latin typeface="Century Gothic" panose="020B0502020202020204" pitchFamily="34" charset="0"/>
              </a:rPr>
              <a:t>To understand what might be happening, we need to look to what is happening in our brains. </a:t>
            </a:r>
          </a:p>
          <a:p>
            <a:endParaRPr lang="en-GB" sz="1200" dirty="0">
              <a:latin typeface="Century Gothic" panose="020B0502020202020204" pitchFamily="34" charset="0"/>
            </a:endParaRPr>
          </a:p>
          <a:p>
            <a:r>
              <a:rPr lang="en-GB" sz="1200" dirty="0">
                <a:latin typeface="Century Gothic" panose="020B0502020202020204" pitchFamily="34" charset="0"/>
              </a:rPr>
              <a:t>Our unconscious is a powerhouse and is constantly looking for patterns.  Then when our brain is missing certain information, our unconscious will try and fill the gap based on patterns it has previously seen. For example, walking around, one might see a builder – male, a builder – male, another builder – also male, so when someone mentions a builder, an image of a man pops into your head, even when no gender is mentioned.</a:t>
            </a:r>
          </a:p>
          <a:p>
            <a:endParaRPr lang="en-GB" sz="1200" dirty="0">
              <a:latin typeface="Century Gothic" panose="020B0502020202020204" pitchFamily="34" charset="0"/>
            </a:endParaRPr>
          </a:p>
          <a:p>
            <a:r>
              <a:rPr lang="en-GB" sz="1200" dirty="0">
                <a:latin typeface="Century Gothic" panose="020B0502020202020204" pitchFamily="34" charset="0"/>
              </a:rPr>
              <a:t>It is based on the sum of our experience, and so tends to assume stereotypical characteristics and behaviour of others.</a:t>
            </a:r>
          </a:p>
          <a:p>
            <a:endParaRPr lang="en-GB" sz="1200" dirty="0">
              <a:latin typeface="Century Gothic" panose="020B0502020202020204" pitchFamily="34" charset="0"/>
            </a:endParaRPr>
          </a:p>
          <a:p>
            <a:r>
              <a:rPr lang="en-GB" sz="1200" dirty="0">
                <a:latin typeface="Century Gothic" panose="020B0502020202020204" pitchFamily="34" charset="0"/>
              </a:rPr>
              <a:t>However, everyone is an individual and our initial assumptions are often wrong. It does not make you a ‘bad’ person, but it is important to be aware of it and when it impacts your behaviour. When we are aware of it, we can manage its impact.</a:t>
            </a:r>
          </a:p>
          <a:p>
            <a:r>
              <a:rPr lang="en-GB" sz="1200" dirty="0">
                <a:latin typeface="Century Gothic" panose="020B0502020202020204" pitchFamily="34" charset="0"/>
              </a:rPr>
              <a:t> </a:t>
            </a:r>
          </a:p>
          <a:p>
            <a:endParaRPr lang="en-GB" dirty="0"/>
          </a:p>
          <a:p>
            <a:endParaRPr lang="en-GB" dirty="0"/>
          </a:p>
          <a:p>
            <a:r>
              <a:rPr lang="en-GB" dirty="0"/>
              <a:t>https://pixabay.com/vectors/construction-building-business-work-8574908/</a:t>
            </a:r>
          </a:p>
          <a:p>
            <a:r>
              <a:rPr lang="en-GB" b="0" i="0" dirty="0">
                <a:solidFill>
                  <a:srgbClr val="191B26"/>
                </a:solidFill>
                <a:effectLst/>
                <a:highlight>
                  <a:srgbClr val="FFFFFF"/>
                </a:highlight>
                <a:latin typeface="Open Sans" panose="020B0606030504020204" pitchFamily="34" charset="0"/>
              </a:rPr>
              <a:t>Image by </a:t>
            </a:r>
            <a:r>
              <a:rPr lang="en-GB" b="0" i="0" u="sng" dirty="0">
                <a:solidFill>
                  <a:srgbClr val="191B26"/>
                </a:solidFill>
                <a:effectLst/>
                <a:highlight>
                  <a:srgbClr val="FFFFFF"/>
                </a:highlight>
                <a:latin typeface="Open Sans" panose="020B0606030504020204" pitchFamily="34" charset="0"/>
                <a:hlinkClick r:id="rId3"/>
              </a:rPr>
              <a:t>Mohamed Hassan</a:t>
            </a:r>
            <a:r>
              <a:rPr lang="en-GB" b="0" i="0" dirty="0">
                <a:solidFill>
                  <a:srgbClr val="191B26"/>
                </a:solidFill>
                <a:effectLst/>
                <a:highlight>
                  <a:srgbClr val="FFFFFF"/>
                </a:highlight>
                <a:latin typeface="Open Sans" panose="020B0606030504020204" pitchFamily="34" charset="0"/>
              </a:rPr>
              <a:t> from </a:t>
            </a:r>
            <a:r>
              <a:rPr lang="en-GB" b="0" i="0" u="sng" dirty="0" err="1">
                <a:solidFill>
                  <a:srgbClr val="191B26"/>
                </a:solidFill>
                <a:effectLst/>
                <a:highlight>
                  <a:srgbClr val="FFFFFF"/>
                </a:highlight>
                <a:latin typeface="Open Sans" panose="020B0606030504020204" pitchFamily="34" charset="0"/>
                <a:hlinkClick r:id="rId4"/>
              </a:rPr>
              <a:t>Pixabay</a:t>
            </a:r>
            <a:endParaRPr lang="en-GB" b="0" i="0" u="sng" dirty="0">
              <a:solidFill>
                <a:srgbClr val="191B26"/>
              </a:solidFill>
              <a:effectLst/>
              <a:highlight>
                <a:srgbClr val="FFFFFF"/>
              </a:highlight>
              <a:latin typeface="Open Sans" panose="020B0606030504020204" pitchFamily="34" charset="0"/>
            </a:endParaRPr>
          </a:p>
          <a:p>
            <a:endParaRPr lang="en-GB" dirty="0"/>
          </a:p>
          <a:p>
            <a:endParaRPr lang="en-GB" dirty="0"/>
          </a:p>
          <a:p>
            <a:r>
              <a:rPr lang="en-GB" dirty="0"/>
              <a:t>https://www.shutterstock.com/image-photo/brain-puzzle-pieces-inscriptions-bias-2075174725</a:t>
            </a:r>
          </a:p>
          <a:p>
            <a:r>
              <a:rPr lang="en-GB" dirty="0"/>
              <a:t>Photo by </a:t>
            </a:r>
            <a:r>
              <a:rPr lang="en-GB" dirty="0">
                <a:hlinkClick r:id="rId5"/>
              </a:rPr>
              <a:t>Robina </a:t>
            </a:r>
            <a:r>
              <a:rPr lang="en-GB" dirty="0" err="1">
                <a:hlinkClick r:id="rId5"/>
              </a:rPr>
              <a:t>Weermeijer</a:t>
            </a:r>
            <a:r>
              <a:rPr lang="en-GB" dirty="0"/>
              <a:t> on </a:t>
            </a:r>
            <a:r>
              <a:rPr lang="en-GB" dirty="0" err="1">
                <a:hlinkClick r:id="rId6"/>
              </a:rPr>
              <a:t>Unsplash</a:t>
            </a:r>
            <a:r>
              <a:rPr lang="en-GB" dirty="0"/>
              <a:t> </a:t>
            </a:r>
          </a:p>
          <a:p>
            <a:endParaRPr lang="en-GB" dirty="0"/>
          </a:p>
        </p:txBody>
      </p:sp>
      <p:sp>
        <p:nvSpPr>
          <p:cNvPr id="4" name="Slide Number Placeholder 3"/>
          <p:cNvSpPr>
            <a:spLocks noGrp="1"/>
          </p:cNvSpPr>
          <p:nvPr>
            <p:ph type="sldNum" sz="quarter" idx="5"/>
          </p:nvPr>
        </p:nvSpPr>
        <p:spPr/>
        <p:txBody>
          <a:bodyPr/>
          <a:lstStyle/>
          <a:p>
            <a:fld id="{067D460F-663C-E64F-9888-515F882595B1}" type="slidenum">
              <a:rPr lang="en-GB" smtClean="0"/>
              <a:t>3</a:t>
            </a:fld>
            <a:endParaRPr lang="en-GB"/>
          </a:p>
        </p:txBody>
      </p:sp>
    </p:spTree>
    <p:extLst>
      <p:ext uri="{BB962C8B-B14F-4D97-AF65-F5344CB8AC3E}">
        <p14:creationId xmlns:p14="http://schemas.microsoft.com/office/powerpoint/2010/main" val="2876093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latin typeface="Century Gothic" panose="020B0502020202020204" pitchFamily="34" charset="0"/>
              </a:rPr>
              <a:t>Our unconscious biases can play out in the classroom if left unchecked.</a:t>
            </a:r>
          </a:p>
          <a:p>
            <a:endParaRPr lang="en-GB" sz="1200" dirty="0">
              <a:latin typeface="Century Gothic" panose="020B0502020202020204" pitchFamily="34" charset="0"/>
            </a:endParaRPr>
          </a:p>
          <a:p>
            <a:r>
              <a:rPr lang="en-GB" sz="1200" dirty="0">
                <a:latin typeface="Century Gothic" panose="020B0502020202020204" pitchFamily="34" charset="0"/>
              </a:rPr>
              <a:t>Researchers found that:</a:t>
            </a:r>
          </a:p>
          <a:p>
            <a:pPr marL="285750" indent="-285750">
              <a:buFontTx/>
              <a:buChar char="-"/>
            </a:pPr>
            <a:r>
              <a:rPr lang="en-GB" sz="1200" dirty="0">
                <a:latin typeface="Century Gothic" panose="020B0502020202020204" pitchFamily="34" charset="0"/>
              </a:rPr>
              <a:t>Teachers can spend more time talking to male students</a:t>
            </a:r>
          </a:p>
          <a:p>
            <a:pPr marL="285750" indent="-285750">
              <a:buFontTx/>
              <a:buChar char="-"/>
            </a:pPr>
            <a:r>
              <a:rPr lang="en-GB" sz="1200" dirty="0">
                <a:latin typeface="Century Gothic" panose="020B0502020202020204" pitchFamily="34" charset="0"/>
              </a:rPr>
              <a:t>Teachers tend to direct their gaze to boys more often when asking open- ended questions</a:t>
            </a:r>
          </a:p>
          <a:p>
            <a:pPr marL="285750" indent="-285750">
              <a:buFontTx/>
              <a:buChar char="-"/>
            </a:pPr>
            <a:r>
              <a:rPr lang="en-GB" sz="1200" dirty="0">
                <a:latin typeface="Century Gothic" panose="020B0502020202020204" pitchFamily="34" charset="0"/>
              </a:rPr>
              <a:t>Teachers tend to acknowledge girls, but praise and encourage boys</a:t>
            </a:r>
          </a:p>
          <a:p>
            <a:pPr marL="285750" indent="-285750">
              <a:buFontTx/>
              <a:buChar char="-"/>
            </a:pPr>
            <a:r>
              <a:rPr lang="en-GB" sz="1200" dirty="0">
                <a:latin typeface="Century Gothic" panose="020B0502020202020204" pitchFamily="34" charset="0"/>
              </a:rPr>
              <a:t>Teachers may prompt boys to seek deeper answer, while girls are rewarded for being quiet</a:t>
            </a:r>
          </a:p>
          <a:p>
            <a:pPr marL="285750" indent="-285750">
              <a:buFontTx/>
              <a:buChar char="-"/>
            </a:pPr>
            <a:r>
              <a:rPr lang="en-GB" sz="1200" dirty="0">
                <a:latin typeface="Century Gothic" panose="020B0502020202020204" pitchFamily="34" charset="0"/>
              </a:rPr>
              <a:t>Girls work tends to be praised for its appearance while boys work is praised for its content.</a:t>
            </a:r>
          </a:p>
          <a:p>
            <a:endParaRPr lang="en-GB" dirty="0"/>
          </a:p>
          <a:p>
            <a:r>
              <a:rPr lang="en-GB" dirty="0"/>
              <a:t>These behaviours, where they exist, in combination with students own perceptions on gender and physics, can all add up to additional barriers for female students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effectLst/>
            </a:endParaRPr>
          </a:p>
          <a:p>
            <a:endParaRPr lang="en-GB" dirty="0"/>
          </a:p>
        </p:txBody>
      </p:sp>
      <p:sp>
        <p:nvSpPr>
          <p:cNvPr id="4" name="Slide Number Placeholder 3"/>
          <p:cNvSpPr>
            <a:spLocks noGrp="1"/>
          </p:cNvSpPr>
          <p:nvPr>
            <p:ph type="sldNum" sz="quarter" idx="5"/>
          </p:nvPr>
        </p:nvSpPr>
        <p:spPr/>
        <p:txBody>
          <a:bodyPr/>
          <a:lstStyle/>
          <a:p>
            <a:fld id="{EBDBFAF5-EB17-2641-91C4-ACAE7A359321}" type="slidenum">
              <a:rPr lang="en-GB" smtClean="0"/>
              <a:t>4</a:t>
            </a:fld>
            <a:endParaRPr lang="en-GB"/>
          </a:p>
        </p:txBody>
      </p:sp>
    </p:spTree>
    <p:extLst>
      <p:ext uri="{BB962C8B-B14F-4D97-AF65-F5344CB8AC3E}">
        <p14:creationId xmlns:p14="http://schemas.microsoft.com/office/powerpoint/2010/main" val="3202688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what can we do in the classroom?</a:t>
            </a:r>
          </a:p>
          <a:p>
            <a:endParaRPr lang="en-GB" dirty="0"/>
          </a:p>
          <a:p>
            <a:r>
              <a:rPr lang="en-GB" dirty="0"/>
              <a:t>Firstly let’s think about how to create an inclusive classroom.  Less confident students will tend not to put their hands up or volunteer, as they don’t want to get the answer wrong, so think about how to manage your classroom so everyone can participate in a low stakes way. Think pair share allows quieter students to share their thoughts with another in a safe environment. Challenge any comments and don’t accept it as banter. And monitor your own interactions, now that you are aware of unconscious bias. These ideas all come from the Institute of Physics who </a:t>
            </a:r>
            <a:r>
              <a:rPr lang="en-GB" dirty="0">
                <a:solidFill>
                  <a:srgbClr val="FF0000"/>
                </a:solidFill>
              </a:rPr>
              <a:t>have</a:t>
            </a:r>
            <a:r>
              <a:rPr lang="en-GB" dirty="0"/>
              <a:t> done a great deal of work looking at what we can do to support students of all genders in the classroom. Please refer to the resources sheet for more information </a:t>
            </a:r>
            <a:endParaRPr lang="en-US" dirty="0"/>
          </a:p>
          <a:p>
            <a:endParaRPr lang="en-GB" dirty="0">
              <a:ea typeface="Calibri"/>
              <a:cs typeface="Calibri"/>
            </a:endParaRPr>
          </a:p>
          <a:p>
            <a:r>
              <a:rPr lang="en-GB" dirty="0"/>
              <a:t>Secondly, make learning relevant to your students. Relate the context back to their everyday life and show that a diverse range of people do physics.</a:t>
            </a:r>
          </a:p>
          <a:p>
            <a:endParaRPr lang="en-GB" dirty="0"/>
          </a:p>
          <a:p>
            <a:r>
              <a:rPr lang="en-GB" dirty="0"/>
              <a:t>Lastly, make physics accessible, and show that making mistakes is a part of learning and nothing to be frightened of. Understand what might give physics the appearance of being ‘hard’ and introduce the maths and the vocab with plenty of scaffolding and support.</a:t>
            </a:r>
          </a:p>
          <a:p>
            <a:endParaRPr lang="en-GB" dirty="0">
              <a:ea typeface="Calibri" panose="020F0502020204030204"/>
              <a:cs typeface="Calibri" panose="020F0502020204030204"/>
            </a:endParaRPr>
          </a:p>
          <a:p>
            <a:r>
              <a:rPr lang="en-GB" dirty="0"/>
              <a:t>It’s also important to note  what research says doesn’t make a difference in the classroom.  Occasional female scientist guest speakers don’t make a difference as students often perceive them as ‘one-offs’ and so not like them. The gender of female physics teachers also doesn’t make a difference – it’s the supportive relationship between students and teacher that makes the difference.  What has been shown to make a difference is talking about women scientists and why we don’t see so many female scientists </a:t>
            </a:r>
            <a:endParaRPr lang="en-US" dirty="0"/>
          </a:p>
          <a:p>
            <a:endParaRPr lang="en-GB" dirty="0"/>
          </a:p>
          <a:p>
            <a:endParaRPr lang="en-GB" dirty="0">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EBDBFAF5-EB17-2641-91C4-ACAE7A359321}" type="slidenum">
              <a:rPr lang="en-GB" smtClean="0"/>
              <a:t>5</a:t>
            </a:fld>
            <a:endParaRPr lang="en-GB"/>
          </a:p>
        </p:txBody>
      </p:sp>
    </p:spTree>
    <p:extLst>
      <p:ext uri="{BB962C8B-B14F-4D97-AF65-F5344CB8AC3E}">
        <p14:creationId xmlns:p14="http://schemas.microsoft.com/office/powerpoint/2010/main" val="868314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i="1" dirty="0"/>
              <a:t>Now its time for you to consider what you can put into practice. </a:t>
            </a:r>
            <a:endParaRPr lang="en-GB" dirty="0"/>
          </a:p>
          <a:p>
            <a:r>
              <a:rPr lang="en-GB" dirty="0"/>
              <a:t>Look back at slide 5. </a:t>
            </a:r>
            <a:endParaRPr lang="en-US" dirty="0"/>
          </a:p>
          <a:p>
            <a:endParaRPr lang="en-GB" dirty="0"/>
          </a:p>
          <a:p>
            <a:r>
              <a:rPr lang="en-GB" dirty="0"/>
              <a:t>What from this list are you already doing in the classroom? </a:t>
            </a:r>
            <a:endParaRPr lang="en-US"/>
          </a:p>
          <a:p>
            <a:r>
              <a:rPr lang="en-GB" dirty="0"/>
              <a:t>What ideas from this list could you incorporate into your classroom practice? </a:t>
            </a:r>
            <a:endParaRPr lang="en-US" dirty="0"/>
          </a:p>
          <a:p>
            <a:r>
              <a:rPr lang="en-GB" dirty="0"/>
              <a:t>What ideas do you think would be most difficult to incorporate? Why?</a:t>
            </a:r>
            <a:endParaRPr lang="en-GB" dirty="0">
              <a:ea typeface="Calibri"/>
              <a:cs typeface="Calibri"/>
            </a:endParaRPr>
          </a:p>
          <a:p>
            <a:r>
              <a:rPr lang="en-GB" sz="1200" dirty="0">
                <a:effectLst/>
                <a:latin typeface="Arial" panose="020B0604020202020204" pitchFamily="34" charset="0"/>
                <a:ea typeface="Aptos" panose="020B0004020202020204" pitchFamily="34" charset="0"/>
              </a:rPr>
              <a:t>We hope you have found this session useful. Please take a look at the other bitesize sessions.</a:t>
            </a: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EBDBFAF5-EB17-2641-91C4-ACAE7A359321}" type="slidenum">
              <a:rPr lang="en-GB" smtClean="0"/>
              <a:t>6</a:t>
            </a:fld>
            <a:endParaRPr lang="en-GB"/>
          </a:p>
        </p:txBody>
      </p:sp>
    </p:spTree>
    <p:extLst>
      <p:ext uri="{BB962C8B-B14F-4D97-AF65-F5344CB8AC3E}">
        <p14:creationId xmlns:p14="http://schemas.microsoft.com/office/powerpoint/2010/main" val="1131938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BDBFAF5-EB17-2641-91C4-ACAE7A359321}" type="slidenum">
              <a:rPr lang="en-GB" smtClean="0"/>
              <a:t>7</a:t>
            </a:fld>
            <a:endParaRPr lang="en-GB"/>
          </a:p>
        </p:txBody>
      </p:sp>
    </p:spTree>
    <p:extLst>
      <p:ext uri="{BB962C8B-B14F-4D97-AF65-F5344CB8AC3E}">
        <p14:creationId xmlns:p14="http://schemas.microsoft.com/office/powerpoint/2010/main" val="4104134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3BADE-47FD-D489-800E-B7294E7E3E3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31B58391-15B8-C329-075D-F902565DCE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940B0B6A-B5D8-47B2-8DE1-357E772FB90C}"/>
              </a:ext>
            </a:extLst>
          </p:cNvPr>
          <p:cNvSpPr>
            <a:spLocks noGrp="1"/>
          </p:cNvSpPr>
          <p:nvPr>
            <p:ph type="dt" sz="half" idx="10"/>
          </p:nvPr>
        </p:nvSpPr>
        <p:spPr/>
        <p:txBody>
          <a:bodyPr/>
          <a:lstStyle/>
          <a:p>
            <a:fld id="{350BB95D-D628-C749-89F3-C74EA4F139F1}" type="datetimeFigureOut">
              <a:rPr lang="en-GB" smtClean="0"/>
              <a:t>11/07/2024</a:t>
            </a:fld>
            <a:endParaRPr lang="en-GB"/>
          </a:p>
        </p:txBody>
      </p:sp>
      <p:sp>
        <p:nvSpPr>
          <p:cNvPr id="5" name="Footer Placeholder 4">
            <a:extLst>
              <a:ext uri="{FF2B5EF4-FFF2-40B4-BE49-F238E27FC236}">
                <a16:creationId xmlns:a16="http://schemas.microsoft.com/office/drawing/2014/main" id="{87C51B77-E3C1-C43A-48EA-6FA0D38F2A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30F3CB-889A-58AB-693D-4DB49607EAC7}"/>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692724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B6AE-C086-6483-26CB-8D547579CE6E}"/>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A257746B-FBF9-B03A-1A9F-4F42264085A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30899F7-1C36-44DE-3D02-04CAE130F4C2}"/>
              </a:ext>
            </a:extLst>
          </p:cNvPr>
          <p:cNvSpPr>
            <a:spLocks noGrp="1"/>
          </p:cNvSpPr>
          <p:nvPr>
            <p:ph type="dt" sz="half" idx="10"/>
          </p:nvPr>
        </p:nvSpPr>
        <p:spPr/>
        <p:txBody>
          <a:bodyPr/>
          <a:lstStyle/>
          <a:p>
            <a:fld id="{350BB95D-D628-C749-89F3-C74EA4F139F1}" type="datetimeFigureOut">
              <a:rPr lang="en-GB" smtClean="0"/>
              <a:t>11/07/2024</a:t>
            </a:fld>
            <a:endParaRPr lang="en-GB"/>
          </a:p>
        </p:txBody>
      </p:sp>
      <p:sp>
        <p:nvSpPr>
          <p:cNvPr id="5" name="Footer Placeholder 4">
            <a:extLst>
              <a:ext uri="{FF2B5EF4-FFF2-40B4-BE49-F238E27FC236}">
                <a16:creationId xmlns:a16="http://schemas.microsoft.com/office/drawing/2014/main" id="{1F7A36AE-15FB-C48D-DF96-DEE3A51160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7C271C-D9F3-BAE3-6AEB-58168E705081}"/>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522558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F30932-21A9-FA81-9A0A-702D292A5324}"/>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01E66E5-14DA-A2C4-57CC-FCE67509AB1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100CA8E-AFAF-FC84-5539-F9B9AADFA8B1}"/>
              </a:ext>
            </a:extLst>
          </p:cNvPr>
          <p:cNvSpPr>
            <a:spLocks noGrp="1"/>
          </p:cNvSpPr>
          <p:nvPr>
            <p:ph type="dt" sz="half" idx="10"/>
          </p:nvPr>
        </p:nvSpPr>
        <p:spPr/>
        <p:txBody>
          <a:bodyPr/>
          <a:lstStyle/>
          <a:p>
            <a:fld id="{350BB95D-D628-C749-89F3-C74EA4F139F1}" type="datetimeFigureOut">
              <a:rPr lang="en-GB" smtClean="0"/>
              <a:t>11/07/2024</a:t>
            </a:fld>
            <a:endParaRPr lang="en-GB"/>
          </a:p>
        </p:txBody>
      </p:sp>
      <p:sp>
        <p:nvSpPr>
          <p:cNvPr id="5" name="Footer Placeholder 4">
            <a:extLst>
              <a:ext uri="{FF2B5EF4-FFF2-40B4-BE49-F238E27FC236}">
                <a16:creationId xmlns:a16="http://schemas.microsoft.com/office/drawing/2014/main" id="{6AB95655-2994-3AF8-1EE4-0EBBC37CA3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D12370-A41A-B461-9F42-33889DD5F1CA}"/>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1623599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7FE32-B03D-04F6-6983-FE30DEE52A7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FEDF8E0-4124-C1DD-B552-FE0B1AAFF8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200E358-950E-B32E-BE51-6681E328DDD0}"/>
              </a:ext>
            </a:extLst>
          </p:cNvPr>
          <p:cNvSpPr>
            <a:spLocks noGrp="1"/>
          </p:cNvSpPr>
          <p:nvPr>
            <p:ph type="dt" sz="half" idx="10"/>
          </p:nvPr>
        </p:nvSpPr>
        <p:spPr/>
        <p:txBody>
          <a:bodyPr/>
          <a:lstStyle/>
          <a:p>
            <a:fld id="{350BB95D-D628-C749-89F3-C74EA4F139F1}" type="datetimeFigureOut">
              <a:rPr lang="en-GB" smtClean="0"/>
              <a:t>11/07/2024</a:t>
            </a:fld>
            <a:endParaRPr lang="en-GB"/>
          </a:p>
        </p:txBody>
      </p:sp>
      <p:sp>
        <p:nvSpPr>
          <p:cNvPr id="5" name="Footer Placeholder 4">
            <a:extLst>
              <a:ext uri="{FF2B5EF4-FFF2-40B4-BE49-F238E27FC236}">
                <a16:creationId xmlns:a16="http://schemas.microsoft.com/office/drawing/2014/main" id="{A9B1A185-82E5-B218-5EF0-C01E3CBFCA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F165FF-AF19-7F6A-09E7-59E93C8BE0FF}"/>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856486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AD50F-47A5-8FD5-AF59-BB88F3CCA6D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D6EC956F-5152-8ED0-8C4C-1400D92681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C2A8957-06EA-ED0D-1946-80351017CB8B}"/>
              </a:ext>
            </a:extLst>
          </p:cNvPr>
          <p:cNvSpPr>
            <a:spLocks noGrp="1"/>
          </p:cNvSpPr>
          <p:nvPr>
            <p:ph type="dt" sz="half" idx="10"/>
          </p:nvPr>
        </p:nvSpPr>
        <p:spPr/>
        <p:txBody>
          <a:bodyPr/>
          <a:lstStyle/>
          <a:p>
            <a:fld id="{350BB95D-D628-C749-89F3-C74EA4F139F1}" type="datetimeFigureOut">
              <a:rPr lang="en-GB" smtClean="0"/>
              <a:t>11/07/2024</a:t>
            </a:fld>
            <a:endParaRPr lang="en-GB"/>
          </a:p>
        </p:txBody>
      </p:sp>
      <p:sp>
        <p:nvSpPr>
          <p:cNvPr id="5" name="Footer Placeholder 4">
            <a:extLst>
              <a:ext uri="{FF2B5EF4-FFF2-40B4-BE49-F238E27FC236}">
                <a16:creationId xmlns:a16="http://schemas.microsoft.com/office/drawing/2014/main" id="{904985D6-F134-1EB2-DDED-3D47322948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9AAB6D-C1F2-4A37-69A4-24C773E1E7DD}"/>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2631658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D773-243B-AEC6-F83F-C115267D8A1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E855AFC-E08F-3C67-3795-0555BE34E62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B0AD18D-A5D0-AE9C-5CC7-657A4BC950D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72638DA-0A60-8E01-5E65-40E897F42F64}"/>
              </a:ext>
            </a:extLst>
          </p:cNvPr>
          <p:cNvSpPr>
            <a:spLocks noGrp="1"/>
          </p:cNvSpPr>
          <p:nvPr>
            <p:ph type="dt" sz="half" idx="10"/>
          </p:nvPr>
        </p:nvSpPr>
        <p:spPr/>
        <p:txBody>
          <a:bodyPr/>
          <a:lstStyle/>
          <a:p>
            <a:fld id="{350BB95D-D628-C749-89F3-C74EA4F139F1}" type="datetimeFigureOut">
              <a:rPr lang="en-GB" smtClean="0"/>
              <a:t>11/07/2024</a:t>
            </a:fld>
            <a:endParaRPr lang="en-GB"/>
          </a:p>
        </p:txBody>
      </p:sp>
      <p:sp>
        <p:nvSpPr>
          <p:cNvPr id="6" name="Footer Placeholder 5">
            <a:extLst>
              <a:ext uri="{FF2B5EF4-FFF2-40B4-BE49-F238E27FC236}">
                <a16:creationId xmlns:a16="http://schemas.microsoft.com/office/drawing/2014/main" id="{74A799CE-E0DB-7BEB-A56A-C4997D5B27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FD4851-19D4-0BFA-287E-70641DD33034}"/>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2913418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5714-846C-7C53-23A1-6D95B986EC5E}"/>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E0D5446-6637-EC63-C67E-CE931F1FD4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2B022F4-156A-561D-2646-0D5742F187F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E7E729ED-DABB-E47F-7926-26357AAC76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C90DB1B-343B-C338-FBD0-7DDADC5B226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99000B5-2B4E-4C9C-32FD-ADBB37CF88DE}"/>
              </a:ext>
            </a:extLst>
          </p:cNvPr>
          <p:cNvSpPr>
            <a:spLocks noGrp="1"/>
          </p:cNvSpPr>
          <p:nvPr>
            <p:ph type="dt" sz="half" idx="10"/>
          </p:nvPr>
        </p:nvSpPr>
        <p:spPr/>
        <p:txBody>
          <a:bodyPr/>
          <a:lstStyle/>
          <a:p>
            <a:fld id="{350BB95D-D628-C749-89F3-C74EA4F139F1}" type="datetimeFigureOut">
              <a:rPr lang="en-GB" smtClean="0"/>
              <a:t>11/07/2024</a:t>
            </a:fld>
            <a:endParaRPr lang="en-GB"/>
          </a:p>
        </p:txBody>
      </p:sp>
      <p:sp>
        <p:nvSpPr>
          <p:cNvPr id="8" name="Footer Placeholder 7">
            <a:extLst>
              <a:ext uri="{FF2B5EF4-FFF2-40B4-BE49-F238E27FC236}">
                <a16:creationId xmlns:a16="http://schemas.microsoft.com/office/drawing/2014/main" id="{E5B756BE-4AA9-086A-E67B-98BDFB6316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75D35EA-24BF-C130-6A51-10FAF1D76DF4}"/>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298523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63C11-6A95-D213-D71C-28501F80E446}"/>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275B0066-898A-BF81-F77E-6DFAC4B1C0DA}"/>
              </a:ext>
            </a:extLst>
          </p:cNvPr>
          <p:cNvSpPr>
            <a:spLocks noGrp="1"/>
          </p:cNvSpPr>
          <p:nvPr>
            <p:ph type="dt" sz="half" idx="10"/>
          </p:nvPr>
        </p:nvSpPr>
        <p:spPr/>
        <p:txBody>
          <a:bodyPr/>
          <a:lstStyle/>
          <a:p>
            <a:fld id="{350BB95D-D628-C749-89F3-C74EA4F139F1}" type="datetimeFigureOut">
              <a:rPr lang="en-GB" smtClean="0"/>
              <a:t>11/07/2024</a:t>
            </a:fld>
            <a:endParaRPr lang="en-GB"/>
          </a:p>
        </p:txBody>
      </p:sp>
      <p:sp>
        <p:nvSpPr>
          <p:cNvPr id="4" name="Footer Placeholder 3">
            <a:extLst>
              <a:ext uri="{FF2B5EF4-FFF2-40B4-BE49-F238E27FC236}">
                <a16:creationId xmlns:a16="http://schemas.microsoft.com/office/drawing/2014/main" id="{6944A402-FAEC-95E5-4C72-4CD17611A61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E99E130-3FCE-27BF-AF59-E927084F0E83}"/>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1636485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4BEB06-3586-08CC-EF83-8EEEB82204FA}"/>
              </a:ext>
            </a:extLst>
          </p:cNvPr>
          <p:cNvSpPr>
            <a:spLocks noGrp="1"/>
          </p:cNvSpPr>
          <p:nvPr>
            <p:ph type="dt" sz="half" idx="10"/>
          </p:nvPr>
        </p:nvSpPr>
        <p:spPr/>
        <p:txBody>
          <a:bodyPr/>
          <a:lstStyle/>
          <a:p>
            <a:fld id="{350BB95D-D628-C749-89F3-C74EA4F139F1}" type="datetimeFigureOut">
              <a:rPr lang="en-GB" smtClean="0"/>
              <a:t>11/07/2024</a:t>
            </a:fld>
            <a:endParaRPr lang="en-GB"/>
          </a:p>
        </p:txBody>
      </p:sp>
      <p:sp>
        <p:nvSpPr>
          <p:cNvPr id="3" name="Footer Placeholder 2">
            <a:extLst>
              <a:ext uri="{FF2B5EF4-FFF2-40B4-BE49-F238E27FC236}">
                <a16:creationId xmlns:a16="http://schemas.microsoft.com/office/drawing/2014/main" id="{EF51DD7F-1A35-5C41-A496-3B45713112F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A78A61A-0699-893A-1839-EB1931D8ED4B}"/>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883318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D9ED2-339B-E9C7-02F4-9EFEFEFDDB4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6C3D625C-E7B5-BF07-4FE5-750AB0E32A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203ECBA-AADD-6CF2-3CFE-4F429CC16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147B408-4852-5D90-73C8-324F9C3BDEDE}"/>
              </a:ext>
            </a:extLst>
          </p:cNvPr>
          <p:cNvSpPr>
            <a:spLocks noGrp="1"/>
          </p:cNvSpPr>
          <p:nvPr>
            <p:ph type="dt" sz="half" idx="10"/>
          </p:nvPr>
        </p:nvSpPr>
        <p:spPr/>
        <p:txBody>
          <a:bodyPr/>
          <a:lstStyle/>
          <a:p>
            <a:fld id="{350BB95D-D628-C749-89F3-C74EA4F139F1}" type="datetimeFigureOut">
              <a:rPr lang="en-GB" smtClean="0"/>
              <a:t>11/07/2024</a:t>
            </a:fld>
            <a:endParaRPr lang="en-GB"/>
          </a:p>
        </p:txBody>
      </p:sp>
      <p:sp>
        <p:nvSpPr>
          <p:cNvPr id="6" name="Footer Placeholder 5">
            <a:extLst>
              <a:ext uri="{FF2B5EF4-FFF2-40B4-BE49-F238E27FC236}">
                <a16:creationId xmlns:a16="http://schemas.microsoft.com/office/drawing/2014/main" id="{3532F8BA-E2CB-ED5D-A8EB-545F4B304A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F0AC57-211E-18A1-D3E6-829470D0A280}"/>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3859499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32804-5F77-0029-0932-F44F97A5F64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2C7B81D1-C139-6228-C79B-A76FAFF31C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D8EBD72-7591-55BF-EE19-4CD7C5D6F0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68AD359-4EC3-17EB-C69A-3CEBC12518D2}"/>
              </a:ext>
            </a:extLst>
          </p:cNvPr>
          <p:cNvSpPr>
            <a:spLocks noGrp="1"/>
          </p:cNvSpPr>
          <p:nvPr>
            <p:ph type="dt" sz="half" idx="10"/>
          </p:nvPr>
        </p:nvSpPr>
        <p:spPr/>
        <p:txBody>
          <a:bodyPr/>
          <a:lstStyle/>
          <a:p>
            <a:fld id="{350BB95D-D628-C749-89F3-C74EA4F139F1}" type="datetimeFigureOut">
              <a:rPr lang="en-GB" smtClean="0"/>
              <a:t>11/07/2024</a:t>
            </a:fld>
            <a:endParaRPr lang="en-GB"/>
          </a:p>
        </p:txBody>
      </p:sp>
      <p:sp>
        <p:nvSpPr>
          <p:cNvPr id="6" name="Footer Placeholder 5">
            <a:extLst>
              <a:ext uri="{FF2B5EF4-FFF2-40B4-BE49-F238E27FC236}">
                <a16:creationId xmlns:a16="http://schemas.microsoft.com/office/drawing/2014/main" id="{ECF2C5D5-75BD-3A82-D007-976F001B6F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D2BAE5-7237-DBBC-2A43-FD8FCAF1FE16}"/>
              </a:ext>
            </a:extLst>
          </p:cNvPr>
          <p:cNvSpPr>
            <a:spLocks noGrp="1"/>
          </p:cNvSpPr>
          <p:nvPr>
            <p:ph type="sldNum" sz="quarter" idx="12"/>
          </p:nvPr>
        </p:nvSpPr>
        <p:spPr/>
        <p:txBody>
          <a:bodyPr/>
          <a:lstStyle/>
          <a:p>
            <a:fld id="{D35A8392-BB5B-5944-B487-7AB5DBA78F7F}" type="slidenum">
              <a:rPr lang="en-GB" smtClean="0"/>
              <a:t>‹#›</a:t>
            </a:fld>
            <a:endParaRPr lang="en-GB"/>
          </a:p>
        </p:txBody>
      </p:sp>
    </p:spTree>
    <p:extLst>
      <p:ext uri="{BB962C8B-B14F-4D97-AF65-F5344CB8AC3E}">
        <p14:creationId xmlns:p14="http://schemas.microsoft.com/office/powerpoint/2010/main" val="96972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9E010A-5D67-F597-6037-F91DF3C3FFCC}"/>
              </a:ext>
            </a:extLst>
          </p:cNvPr>
          <p:cNvSpPr>
            <a:spLocks noGrp="1"/>
          </p:cNvSpPr>
          <p:nvPr>
            <p:ph type="title"/>
          </p:nvPr>
        </p:nvSpPr>
        <p:spPr>
          <a:xfrm>
            <a:off x="838200" y="365125"/>
            <a:ext cx="5479473" cy="1325563"/>
          </a:xfrm>
          <a:prstGeom prst="rect">
            <a:avLst/>
          </a:prstGeom>
        </p:spPr>
        <p:txBody>
          <a:bodyPr vert="horz" lIns="91440" tIns="45720" rIns="91440" bIns="45720" rtlCol="0" anchor="ctr">
            <a:normAutofit/>
          </a:bodyPr>
          <a:lstStyle/>
          <a:p>
            <a:r>
              <a:rPr lang="en-GB" dirty="0"/>
              <a:t>Click to edit Master title style</a:t>
            </a:r>
          </a:p>
        </p:txBody>
      </p:sp>
      <p:sp>
        <p:nvSpPr>
          <p:cNvPr id="3" name="Text Placeholder 2">
            <a:extLst>
              <a:ext uri="{FF2B5EF4-FFF2-40B4-BE49-F238E27FC236}">
                <a16:creationId xmlns:a16="http://schemas.microsoft.com/office/drawing/2014/main" id="{F90B9965-8A88-7E2C-FF25-C0165F00C8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Date Placeholder 3">
            <a:extLst>
              <a:ext uri="{FF2B5EF4-FFF2-40B4-BE49-F238E27FC236}">
                <a16:creationId xmlns:a16="http://schemas.microsoft.com/office/drawing/2014/main" id="{B0B832B2-2B39-BC10-7442-B0528E8AFA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BB95D-D628-C749-89F3-C74EA4F139F1}" type="datetimeFigureOut">
              <a:rPr lang="en-GB" smtClean="0"/>
              <a:t>11/07/2024</a:t>
            </a:fld>
            <a:endParaRPr lang="en-GB"/>
          </a:p>
        </p:txBody>
      </p:sp>
      <p:sp>
        <p:nvSpPr>
          <p:cNvPr id="5" name="Footer Placeholder 4">
            <a:extLst>
              <a:ext uri="{FF2B5EF4-FFF2-40B4-BE49-F238E27FC236}">
                <a16:creationId xmlns:a16="http://schemas.microsoft.com/office/drawing/2014/main" id="{51AE954A-EFCF-26B3-99F8-FAD32623B6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8A15183-09C6-53DD-5E15-0FD7E2F92C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A8392-BB5B-5944-B487-7AB5DBA78F7F}" type="slidenum">
              <a:rPr lang="en-GB" smtClean="0"/>
              <a:t>‹#›</a:t>
            </a:fld>
            <a:endParaRPr lang="en-GB"/>
          </a:p>
        </p:txBody>
      </p:sp>
      <p:pic>
        <p:nvPicPr>
          <p:cNvPr id="8" name="Picture 1" descr="page2image19230496">
            <a:extLst>
              <a:ext uri="{FF2B5EF4-FFF2-40B4-BE49-F238E27FC236}">
                <a16:creationId xmlns:a16="http://schemas.microsoft.com/office/drawing/2014/main" id="{987468C8-8C03-511E-15A2-E57B9DAA069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436429" y="273519"/>
            <a:ext cx="3412732" cy="108652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17DBAD98-863A-20F7-A832-10973225C393}"/>
              </a:ext>
            </a:extLst>
          </p:cNvPr>
          <p:cNvPicPr>
            <a:picLocks noChangeAspect="1"/>
          </p:cNvPicPr>
          <p:nvPr userDrawn="1"/>
        </p:nvPicPr>
        <p:blipFill rotWithShape="1">
          <a:blip r:embed="rId14"/>
          <a:srcRect l="9360" t="18032" r="8652" b="15323"/>
          <a:stretch/>
        </p:blipFill>
        <p:spPr>
          <a:xfrm>
            <a:off x="6650182" y="476627"/>
            <a:ext cx="2029033" cy="883414"/>
          </a:xfrm>
          <a:prstGeom prst="rect">
            <a:avLst/>
          </a:prstGeom>
        </p:spPr>
      </p:pic>
    </p:spTree>
    <p:extLst>
      <p:ext uri="{BB962C8B-B14F-4D97-AF65-F5344CB8AC3E}">
        <p14:creationId xmlns:p14="http://schemas.microsoft.com/office/powerpoint/2010/main" val="1566171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League Gothic"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Proxima Nova" panose="0200050603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Proxima Nova" panose="0200050603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Proxima Nova" panose="0200050603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roxima Nova" panose="0200050603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roxima Nova" panose="0200050603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hyperlink" Target="mailto:info@physicspartners.com" TargetMode="External"/><Relationship Id="rId4" Type="http://schemas.openxmlformats.org/officeDocument/2006/relationships/hyperlink" Target="http://www.physicspartner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19F4AE-492C-8468-BC58-EC88696058B8}"/>
              </a:ext>
            </a:extLst>
          </p:cNvPr>
          <p:cNvSpPr txBox="1"/>
          <p:nvPr/>
        </p:nvSpPr>
        <p:spPr>
          <a:xfrm>
            <a:off x="1887008" y="2469551"/>
            <a:ext cx="8109062" cy="584775"/>
          </a:xfrm>
          <a:prstGeom prst="rect">
            <a:avLst/>
          </a:prstGeom>
          <a:noFill/>
        </p:spPr>
        <p:txBody>
          <a:bodyPr wrap="square" lIns="91440" tIns="45720" rIns="91440" bIns="45720" rtlCol="0" anchor="t">
            <a:spAutoFit/>
          </a:bodyPr>
          <a:lstStyle/>
          <a:p>
            <a:r>
              <a:rPr lang="en-US" sz="3200" b="1" dirty="0">
                <a:solidFill>
                  <a:srgbClr val="404A60"/>
                </a:solidFill>
                <a:latin typeface="Arial"/>
                <a:cs typeface="Arial"/>
              </a:rPr>
              <a:t>Bitesize Physics Career Resources</a:t>
            </a:r>
            <a:endParaRPr lang="en-US" sz="3200" b="1" dirty="0">
              <a:solidFill>
                <a:srgbClr val="404A6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210E65A1-338A-5C72-8327-CD8CD39E2C21}"/>
              </a:ext>
            </a:extLst>
          </p:cNvPr>
          <p:cNvSpPr txBox="1"/>
          <p:nvPr/>
        </p:nvSpPr>
        <p:spPr>
          <a:xfrm>
            <a:off x="1887008" y="3248526"/>
            <a:ext cx="8417984" cy="1077218"/>
          </a:xfrm>
          <a:prstGeom prst="rect">
            <a:avLst/>
          </a:prstGeom>
          <a:noFill/>
        </p:spPr>
        <p:txBody>
          <a:bodyPr wrap="square" lIns="91440" tIns="45720" rIns="91440" bIns="45720" anchor="t">
            <a:spAutoFit/>
          </a:bodyPr>
          <a:lstStyle/>
          <a:p>
            <a:r>
              <a:rPr lang="en-GB" sz="3200" b="1" dirty="0">
                <a:solidFill>
                  <a:srgbClr val="404A60"/>
                </a:solidFill>
                <a:latin typeface="Arial"/>
                <a:cs typeface="Arial"/>
              </a:rPr>
              <a:t>Empowering girls in STEM careers: Actions for the science classroom</a:t>
            </a:r>
            <a:endParaRPr lang="en-GB" sz="3200" dirty="0">
              <a:solidFill>
                <a:srgbClr val="404A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2742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EB18F1-9D0E-52F0-6610-C84C0C8BB7F5}"/>
              </a:ext>
            </a:extLst>
          </p:cNvPr>
          <p:cNvSpPr txBox="1"/>
          <p:nvPr/>
        </p:nvSpPr>
        <p:spPr>
          <a:xfrm>
            <a:off x="1069624" y="1703519"/>
            <a:ext cx="4750018" cy="646331"/>
          </a:xfrm>
          <a:prstGeom prst="rect">
            <a:avLst/>
          </a:prstGeom>
          <a:noFill/>
        </p:spPr>
        <p:txBody>
          <a:bodyPr wrap="none" rtlCol="0">
            <a:spAutoFit/>
          </a:bodyPr>
          <a:lstStyle/>
          <a:p>
            <a:r>
              <a:rPr lang="en-GB" sz="3600" b="1" dirty="0">
                <a:solidFill>
                  <a:srgbClr val="404A60"/>
                </a:solidFill>
                <a:latin typeface="Arial" panose="020B0604020202020204" pitchFamily="34" charset="0"/>
                <a:ea typeface="+mj-ea"/>
                <a:cs typeface="Arial" panose="020B0604020202020204" pitchFamily="34" charset="0"/>
              </a:rPr>
              <a:t>Aims</a:t>
            </a:r>
            <a:r>
              <a:rPr lang="en-GB" sz="3600" b="1" dirty="0">
                <a:solidFill>
                  <a:srgbClr val="404A60"/>
                </a:solidFill>
                <a:latin typeface="Arial" panose="020B0604020202020204" pitchFamily="34" charset="0"/>
                <a:cs typeface="Arial" panose="020B0604020202020204" pitchFamily="34" charset="0"/>
              </a:rPr>
              <a:t> </a:t>
            </a:r>
            <a:r>
              <a:rPr lang="en-GB" sz="3600" b="1" dirty="0">
                <a:solidFill>
                  <a:srgbClr val="404A60"/>
                </a:solidFill>
                <a:latin typeface="Arial" panose="020B0604020202020204" pitchFamily="34" charset="0"/>
                <a:ea typeface="+mj-ea"/>
                <a:cs typeface="Arial" panose="020B0604020202020204" pitchFamily="34" charset="0"/>
              </a:rPr>
              <a:t>for this section</a:t>
            </a:r>
          </a:p>
        </p:txBody>
      </p:sp>
      <p:sp>
        <p:nvSpPr>
          <p:cNvPr id="3" name="TextBox 2">
            <a:extLst>
              <a:ext uri="{FF2B5EF4-FFF2-40B4-BE49-F238E27FC236}">
                <a16:creationId xmlns:a16="http://schemas.microsoft.com/office/drawing/2014/main" id="{EF6B6298-726F-20A4-D2D1-33B5AB11EEA9}"/>
              </a:ext>
            </a:extLst>
          </p:cNvPr>
          <p:cNvSpPr txBox="1"/>
          <p:nvPr/>
        </p:nvSpPr>
        <p:spPr>
          <a:xfrm>
            <a:off x="1069624" y="2601516"/>
            <a:ext cx="8671285" cy="1015663"/>
          </a:xfrm>
          <a:prstGeom prst="rect">
            <a:avLst/>
          </a:prstGeom>
          <a:noFill/>
        </p:spPr>
        <p:txBody>
          <a:bodyPr wrap="none" rtlCol="0">
            <a:spAutoFit/>
          </a:bodyPr>
          <a:lstStyle/>
          <a:p>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We will consider:</a:t>
            </a:r>
          </a:p>
          <a:p>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a:p>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What might be happening in the classroom and what we can do to support</a:t>
            </a:r>
          </a:p>
        </p:txBody>
      </p:sp>
    </p:spTree>
    <p:extLst>
      <p:ext uri="{BB962C8B-B14F-4D97-AF65-F5344CB8AC3E}">
        <p14:creationId xmlns:p14="http://schemas.microsoft.com/office/powerpoint/2010/main" val="2648985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06F3B9-F0DB-0187-B7ED-132540F05444}"/>
              </a:ext>
            </a:extLst>
          </p:cNvPr>
          <p:cNvSpPr txBox="1"/>
          <p:nvPr/>
        </p:nvSpPr>
        <p:spPr>
          <a:xfrm>
            <a:off x="702434" y="1364319"/>
            <a:ext cx="6846503" cy="646331"/>
          </a:xfrm>
          <a:prstGeom prst="rect">
            <a:avLst/>
          </a:prstGeom>
          <a:noFill/>
        </p:spPr>
        <p:txBody>
          <a:bodyPr wrap="square">
            <a:spAutoFit/>
          </a:bodyPr>
          <a:lstStyle/>
          <a:p>
            <a:r>
              <a:rPr lang="en-GB" sz="3600" b="1" dirty="0">
                <a:latin typeface="Arial" panose="020B0604020202020204" pitchFamily="34" charset="0"/>
                <a:cs typeface="Arial" panose="020B0604020202020204" pitchFamily="34" charset="0"/>
              </a:rPr>
              <a:t>Stereotypes affect our brain</a:t>
            </a:r>
          </a:p>
        </p:txBody>
      </p:sp>
      <p:sp>
        <p:nvSpPr>
          <p:cNvPr id="5" name="TextBox 4">
            <a:extLst>
              <a:ext uri="{FF2B5EF4-FFF2-40B4-BE49-F238E27FC236}">
                <a16:creationId xmlns:a16="http://schemas.microsoft.com/office/drawing/2014/main" id="{FF54D70B-EDA7-7C37-2FBC-9380C17559E2}"/>
              </a:ext>
            </a:extLst>
          </p:cNvPr>
          <p:cNvSpPr txBox="1"/>
          <p:nvPr/>
        </p:nvSpPr>
        <p:spPr>
          <a:xfrm>
            <a:off x="702434" y="3728233"/>
            <a:ext cx="11077189" cy="738664"/>
          </a:xfrm>
          <a:prstGeom prst="rect">
            <a:avLst/>
          </a:prstGeom>
          <a:noFill/>
        </p:spPr>
        <p:txBody>
          <a:bodyPr wrap="square">
            <a:spAutoFit/>
          </a:bodyPr>
          <a:lstStyle/>
          <a:p>
            <a:endParaRPr lang="en-GB" sz="1400" b="0" i="0" u="none" strike="noStrike">
              <a:solidFill>
                <a:srgbClr val="000000"/>
              </a:solidFill>
              <a:effectLst/>
              <a:latin typeface="Century Gothic" panose="020B0502020202020204" pitchFamily="34" charset="0"/>
            </a:endParaRPr>
          </a:p>
          <a:p>
            <a:pPr algn="l"/>
            <a:endParaRPr lang="en-GB" sz="1400" b="0" i="0" u="none" strike="noStrike">
              <a:solidFill>
                <a:srgbClr val="000000"/>
              </a:solidFill>
              <a:effectLst/>
              <a:latin typeface="Century Gothic" panose="020B0502020202020204" pitchFamily="34" charset="0"/>
            </a:endParaRPr>
          </a:p>
          <a:p>
            <a:pPr algn="l"/>
            <a:endParaRPr lang="en-GB" sz="1400">
              <a:solidFill>
                <a:srgbClr val="000000"/>
              </a:solidFill>
              <a:latin typeface="Century Gothic" panose="020B0502020202020204" pitchFamily="34" charset="0"/>
            </a:endParaRPr>
          </a:p>
        </p:txBody>
      </p:sp>
      <p:pic>
        <p:nvPicPr>
          <p:cNvPr id="4" name="Picture 3" descr="A group of men wearing hard hats and working on a construction project&#10;&#10;Description automatically generated">
            <a:extLst>
              <a:ext uri="{FF2B5EF4-FFF2-40B4-BE49-F238E27FC236}">
                <a16:creationId xmlns:a16="http://schemas.microsoft.com/office/drawing/2014/main" id="{2B56A1E7-4402-3332-B3E8-E7C42E91391E}"/>
              </a:ext>
            </a:extLst>
          </p:cNvPr>
          <p:cNvPicPr>
            <a:picLocks noChangeAspect="1"/>
          </p:cNvPicPr>
          <p:nvPr/>
        </p:nvPicPr>
        <p:blipFill>
          <a:blip r:embed="rId3"/>
          <a:stretch>
            <a:fillRect/>
          </a:stretch>
        </p:blipFill>
        <p:spPr>
          <a:xfrm>
            <a:off x="4350107" y="3129767"/>
            <a:ext cx="4112852" cy="2907915"/>
          </a:xfrm>
          <a:prstGeom prst="rect">
            <a:avLst/>
          </a:prstGeom>
        </p:spPr>
      </p:pic>
      <p:sp>
        <p:nvSpPr>
          <p:cNvPr id="6" name="TextBox 5">
            <a:extLst>
              <a:ext uri="{FF2B5EF4-FFF2-40B4-BE49-F238E27FC236}">
                <a16:creationId xmlns:a16="http://schemas.microsoft.com/office/drawing/2014/main" id="{9D75170C-F3F7-91D5-A291-FF1F8D4D1E76}"/>
              </a:ext>
            </a:extLst>
          </p:cNvPr>
          <p:cNvSpPr txBox="1"/>
          <p:nvPr/>
        </p:nvSpPr>
        <p:spPr>
          <a:xfrm>
            <a:off x="702434" y="2317872"/>
            <a:ext cx="7295346" cy="400110"/>
          </a:xfrm>
          <a:prstGeom prst="rect">
            <a:avLst/>
          </a:prstGeom>
          <a:noFill/>
        </p:spPr>
        <p:txBody>
          <a:bodyPr wrap="square" rtlCol="0">
            <a:spAutoFit/>
          </a:bodyPr>
          <a:lstStyle/>
          <a:p>
            <a:r>
              <a:rPr lang="en-GB" sz="2000" dirty="0">
                <a:latin typeface="Tahoma" panose="020B0604030504040204" pitchFamily="34" charset="0"/>
                <a:ea typeface="Tahoma" panose="020B0604030504040204" pitchFamily="34" charset="0"/>
                <a:cs typeface="Tahoma" panose="020B0604030504040204" pitchFamily="34" charset="0"/>
              </a:rPr>
              <a:t>Unconscious bias can affect your behaviour if left unchecked</a:t>
            </a:r>
          </a:p>
        </p:txBody>
      </p:sp>
    </p:spTree>
    <p:extLst>
      <p:ext uri="{BB962C8B-B14F-4D97-AF65-F5344CB8AC3E}">
        <p14:creationId xmlns:p14="http://schemas.microsoft.com/office/powerpoint/2010/main" val="2413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4317D9-ECCC-40DA-B1BA-5E89E8E8F024}"/>
              </a:ext>
            </a:extLst>
          </p:cNvPr>
          <p:cNvSpPr txBox="1"/>
          <p:nvPr/>
        </p:nvSpPr>
        <p:spPr>
          <a:xfrm>
            <a:off x="702434" y="1512213"/>
            <a:ext cx="9149904" cy="646331"/>
          </a:xfrm>
          <a:prstGeom prst="rect">
            <a:avLst/>
          </a:prstGeom>
          <a:noFill/>
        </p:spPr>
        <p:txBody>
          <a:bodyPr wrap="square">
            <a:spAutoFit/>
          </a:bodyPr>
          <a:lstStyle/>
          <a:p>
            <a:r>
              <a:rPr lang="en-GB" sz="3600" b="1" dirty="0">
                <a:latin typeface="Arial" panose="020B0604020202020204" pitchFamily="34" charset="0"/>
                <a:cs typeface="Arial" panose="020B0604020202020204" pitchFamily="34" charset="0"/>
              </a:rPr>
              <a:t>Unconscious bias in the classroom</a:t>
            </a:r>
          </a:p>
        </p:txBody>
      </p:sp>
      <p:sp>
        <p:nvSpPr>
          <p:cNvPr id="3" name="TextBox 2">
            <a:extLst>
              <a:ext uri="{FF2B5EF4-FFF2-40B4-BE49-F238E27FC236}">
                <a16:creationId xmlns:a16="http://schemas.microsoft.com/office/drawing/2014/main" id="{AD55EF6B-8064-4317-BD9D-74D462461983}"/>
              </a:ext>
            </a:extLst>
          </p:cNvPr>
          <p:cNvSpPr txBox="1"/>
          <p:nvPr/>
        </p:nvSpPr>
        <p:spPr>
          <a:xfrm>
            <a:off x="702434" y="2463442"/>
            <a:ext cx="11296396" cy="3170099"/>
          </a:xfrm>
          <a:prstGeom prst="rect">
            <a:avLst/>
          </a:prstGeom>
          <a:noFill/>
        </p:spPr>
        <p:txBody>
          <a:bodyPr wrap="square">
            <a:spAutoFit/>
          </a:bodyPr>
          <a:lstStyle/>
          <a:p>
            <a:r>
              <a:rPr lang="en-GB" sz="2000" dirty="0">
                <a:latin typeface="Tahoma" panose="020B0604030504040204" pitchFamily="34" charset="0"/>
                <a:ea typeface="Tahoma" panose="020B0604030504040204" pitchFamily="34" charset="0"/>
                <a:cs typeface="Tahoma" panose="020B0604030504040204" pitchFamily="34" charset="0"/>
              </a:rPr>
              <a:t>Our unconscious biases can play out in the classroom if left unchecked.</a:t>
            </a:r>
          </a:p>
          <a:p>
            <a:endParaRPr lang="en-GB" sz="2000" dirty="0">
              <a:latin typeface="Tahoma" panose="020B0604030504040204" pitchFamily="34" charset="0"/>
              <a:ea typeface="Tahoma" panose="020B0604030504040204" pitchFamily="34" charset="0"/>
              <a:cs typeface="Tahoma" panose="020B0604030504040204" pitchFamily="34" charset="0"/>
            </a:endParaRPr>
          </a:p>
          <a:p>
            <a:r>
              <a:rPr lang="en-GB" sz="2000" dirty="0">
                <a:latin typeface="Tahoma" panose="020B0604030504040204" pitchFamily="34" charset="0"/>
                <a:ea typeface="Tahoma" panose="020B0604030504040204" pitchFamily="34" charset="0"/>
                <a:cs typeface="Tahoma" panose="020B0604030504040204" pitchFamily="34" charset="0"/>
              </a:rPr>
              <a:t>Researchers found that:</a:t>
            </a:r>
          </a:p>
          <a:p>
            <a:pPr marL="285750" indent="-285750">
              <a:buFontTx/>
              <a:buChar char="-"/>
            </a:pPr>
            <a:r>
              <a:rPr lang="en-GB" sz="2000" dirty="0">
                <a:latin typeface="Tahoma" panose="020B0604030504040204" pitchFamily="34" charset="0"/>
                <a:ea typeface="Tahoma" panose="020B0604030504040204" pitchFamily="34" charset="0"/>
                <a:cs typeface="Tahoma" panose="020B0604030504040204" pitchFamily="34" charset="0"/>
              </a:rPr>
              <a:t>Teachers can spend more time talking to male students</a:t>
            </a:r>
          </a:p>
          <a:p>
            <a:pPr marL="285750" indent="-285750">
              <a:buFontTx/>
              <a:buChar char="-"/>
            </a:pPr>
            <a:r>
              <a:rPr lang="en-GB" sz="2000" dirty="0">
                <a:latin typeface="Tahoma" panose="020B0604030504040204" pitchFamily="34" charset="0"/>
                <a:ea typeface="Tahoma" panose="020B0604030504040204" pitchFamily="34" charset="0"/>
                <a:cs typeface="Tahoma" panose="020B0604030504040204" pitchFamily="34" charset="0"/>
              </a:rPr>
              <a:t>Teachers tend to direct their gaze to boys more often when asking open- ended questions</a:t>
            </a:r>
          </a:p>
          <a:p>
            <a:pPr marL="285750" indent="-285750">
              <a:buFontTx/>
              <a:buChar char="-"/>
            </a:pPr>
            <a:r>
              <a:rPr lang="en-GB" sz="2000" dirty="0">
                <a:latin typeface="Tahoma" panose="020B0604030504040204" pitchFamily="34" charset="0"/>
                <a:ea typeface="Tahoma" panose="020B0604030504040204" pitchFamily="34" charset="0"/>
                <a:cs typeface="Tahoma" panose="020B0604030504040204" pitchFamily="34" charset="0"/>
              </a:rPr>
              <a:t>Teachers tend to acknowledge girls, but praise and encourage boys</a:t>
            </a:r>
          </a:p>
          <a:p>
            <a:pPr marL="285750" indent="-285750">
              <a:buFontTx/>
              <a:buChar char="-"/>
            </a:pPr>
            <a:r>
              <a:rPr lang="en-GB" sz="2000" dirty="0">
                <a:latin typeface="Tahoma" panose="020B0604030504040204" pitchFamily="34" charset="0"/>
                <a:ea typeface="Tahoma" panose="020B0604030504040204" pitchFamily="34" charset="0"/>
                <a:cs typeface="Tahoma" panose="020B0604030504040204" pitchFamily="34" charset="0"/>
              </a:rPr>
              <a:t>Teachers may prompt boys to seek deeper answer, while girls are rewarded for being quiet</a:t>
            </a:r>
          </a:p>
          <a:p>
            <a:pPr marL="285750" indent="-285750">
              <a:buFontTx/>
              <a:buChar char="-"/>
            </a:pPr>
            <a:r>
              <a:rPr lang="en-GB" sz="2000" dirty="0">
                <a:latin typeface="Tahoma" panose="020B0604030504040204" pitchFamily="34" charset="0"/>
                <a:ea typeface="Tahoma" panose="020B0604030504040204" pitchFamily="34" charset="0"/>
                <a:cs typeface="Tahoma" panose="020B0604030504040204" pitchFamily="34" charset="0"/>
              </a:rPr>
              <a:t>Girls work tends to be praised for its appearance while boys work is praised for its content.</a:t>
            </a:r>
          </a:p>
          <a:p>
            <a:pPr marL="285750" indent="-285750">
              <a:buFontTx/>
              <a:buChar char="-"/>
            </a:pPr>
            <a:endParaRPr lang="en-GB" sz="2000" dirty="0">
              <a:latin typeface="Tahoma" panose="020B0604030504040204" pitchFamily="34" charset="0"/>
              <a:ea typeface="Tahoma" panose="020B0604030504040204" pitchFamily="34" charset="0"/>
              <a:cs typeface="Tahoma" panose="020B0604030504040204" pitchFamily="34" charset="0"/>
            </a:endParaRPr>
          </a:p>
          <a:p>
            <a:endParaRPr lang="en-GB"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51380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803B-F8A5-6474-7269-39F914255D84}"/>
              </a:ext>
            </a:extLst>
          </p:cNvPr>
          <p:cNvSpPr>
            <a:spLocks noGrp="1"/>
          </p:cNvSpPr>
          <p:nvPr>
            <p:ph type="title"/>
          </p:nvPr>
        </p:nvSpPr>
        <p:spPr>
          <a:xfrm>
            <a:off x="464615" y="154469"/>
            <a:ext cx="10515600" cy="1325563"/>
          </a:xfrm>
        </p:spPr>
        <p:txBody>
          <a:bodyPr>
            <a:normAutofit/>
          </a:bodyPr>
          <a:lstStyle/>
          <a:p>
            <a:r>
              <a:rPr lang="en-GB" sz="3600" b="1" dirty="0">
                <a:latin typeface="Arial" panose="020B0604020202020204" pitchFamily="34" charset="0"/>
                <a:cs typeface="Arial" panose="020B0604020202020204" pitchFamily="34" charset="0"/>
              </a:rPr>
              <a:t>What can we do?</a:t>
            </a:r>
          </a:p>
        </p:txBody>
      </p:sp>
      <p:sp>
        <p:nvSpPr>
          <p:cNvPr id="3" name="Content Placeholder 2">
            <a:extLst>
              <a:ext uri="{FF2B5EF4-FFF2-40B4-BE49-F238E27FC236}">
                <a16:creationId xmlns:a16="http://schemas.microsoft.com/office/drawing/2014/main" id="{ACA052E8-E7E9-7570-8AD1-E1F988C7ABAA}"/>
              </a:ext>
            </a:extLst>
          </p:cNvPr>
          <p:cNvSpPr>
            <a:spLocks noGrp="1"/>
          </p:cNvSpPr>
          <p:nvPr>
            <p:ph idx="1"/>
          </p:nvPr>
        </p:nvSpPr>
        <p:spPr>
          <a:xfrm>
            <a:off x="464615" y="1480032"/>
            <a:ext cx="10515600" cy="4351338"/>
          </a:xfrm>
        </p:spPr>
        <p:txBody>
          <a:bodyPr>
            <a:noAutofit/>
          </a:bodyPr>
          <a:lstStyle/>
          <a:p>
            <a:r>
              <a:rPr lang="en-GB" sz="2000" dirty="0">
                <a:latin typeface="Tahoma" panose="020B0604030504040204" pitchFamily="34" charset="0"/>
                <a:ea typeface="Tahoma" panose="020B0604030504040204" pitchFamily="34" charset="0"/>
                <a:cs typeface="Tahoma" panose="020B0604030504040204" pitchFamily="34" charset="0"/>
              </a:rPr>
              <a:t>Inclusive classroom</a:t>
            </a:r>
          </a:p>
          <a:p>
            <a:pPr lvl="1"/>
            <a:r>
              <a:rPr lang="en-GB" sz="2000" dirty="0">
                <a:latin typeface="Tahoma" panose="020B0604030504040204" pitchFamily="34" charset="0"/>
                <a:ea typeface="Tahoma" panose="020B0604030504040204" pitchFamily="34" charset="0"/>
                <a:cs typeface="Tahoma" panose="020B0604030504040204" pitchFamily="34" charset="0"/>
              </a:rPr>
              <a:t>Enable all to participate (e.g. no hands up, think-pair-share, whiteboards)</a:t>
            </a:r>
          </a:p>
          <a:p>
            <a:pPr lvl="1"/>
            <a:r>
              <a:rPr lang="en-GB" sz="2000" dirty="0">
                <a:latin typeface="Tahoma" panose="020B0604030504040204" pitchFamily="34" charset="0"/>
                <a:ea typeface="Tahoma" panose="020B0604030504040204" pitchFamily="34" charset="0"/>
                <a:cs typeface="Tahoma" panose="020B0604030504040204" pitchFamily="34" charset="0"/>
              </a:rPr>
              <a:t>Challenge any anti-inclusivity</a:t>
            </a:r>
          </a:p>
          <a:p>
            <a:pPr lvl="1"/>
            <a:r>
              <a:rPr lang="en-GB" sz="2000" dirty="0">
                <a:latin typeface="Tahoma" panose="020B0604030504040204" pitchFamily="34" charset="0"/>
                <a:ea typeface="Tahoma" panose="020B0604030504040204" pitchFamily="34" charset="0"/>
                <a:cs typeface="Tahoma" panose="020B0604030504040204" pitchFamily="34" charset="0"/>
              </a:rPr>
              <a:t>Monitor your interactions</a:t>
            </a:r>
          </a:p>
          <a:p>
            <a:pPr lvl="1"/>
            <a:endParaRPr lang="en-GB" sz="2000" dirty="0">
              <a:latin typeface="Tahoma" panose="020B0604030504040204" pitchFamily="34" charset="0"/>
              <a:ea typeface="Tahoma" panose="020B0604030504040204" pitchFamily="34" charset="0"/>
              <a:cs typeface="Tahoma" panose="020B0604030504040204" pitchFamily="34" charset="0"/>
            </a:endParaRPr>
          </a:p>
          <a:p>
            <a:r>
              <a:rPr lang="en-GB" sz="2000" dirty="0">
                <a:latin typeface="Tahoma" panose="020B0604030504040204" pitchFamily="34" charset="0"/>
                <a:ea typeface="Tahoma" panose="020B0604030504040204" pitchFamily="34" charset="0"/>
                <a:cs typeface="Tahoma" panose="020B0604030504040204" pitchFamily="34" charset="0"/>
              </a:rPr>
              <a:t>Make the learning relevant</a:t>
            </a:r>
          </a:p>
          <a:p>
            <a:pPr lvl="1"/>
            <a:r>
              <a:rPr lang="en-GB" sz="2000" dirty="0">
                <a:latin typeface="Tahoma" panose="020B0604030504040204" pitchFamily="34" charset="0"/>
                <a:ea typeface="Tahoma" panose="020B0604030504040204" pitchFamily="34" charset="0"/>
                <a:cs typeface="Tahoma" panose="020B0604030504040204" pitchFamily="34" charset="0"/>
              </a:rPr>
              <a:t>Relate context back to everyday life and careers</a:t>
            </a:r>
          </a:p>
          <a:p>
            <a:pPr lvl="1"/>
            <a:r>
              <a:rPr lang="en-GB" sz="2000" dirty="0">
                <a:latin typeface="Tahoma" panose="020B0604030504040204" pitchFamily="34" charset="0"/>
                <a:ea typeface="Tahoma" panose="020B0604030504040204" pitchFamily="34" charset="0"/>
                <a:cs typeface="Tahoma" panose="020B0604030504040204" pitchFamily="34" charset="0"/>
              </a:rPr>
              <a:t>Show that a diverse range of people do physics</a:t>
            </a:r>
          </a:p>
          <a:p>
            <a:pPr lvl="1"/>
            <a:r>
              <a:rPr lang="en-GB" sz="2000" dirty="0">
                <a:latin typeface="Tahoma" panose="020B0604030504040204" pitchFamily="34" charset="0"/>
                <a:ea typeface="Tahoma" panose="020B0604030504040204" pitchFamily="34" charset="0"/>
                <a:cs typeface="Tahoma" panose="020B0604030504040204" pitchFamily="34" charset="0"/>
              </a:rPr>
              <a:t>Vary contexts (not just cars and football)</a:t>
            </a:r>
          </a:p>
          <a:p>
            <a:pPr lvl="1"/>
            <a:endParaRPr lang="en-GB" sz="2000" dirty="0">
              <a:latin typeface="Tahoma" panose="020B0604030504040204" pitchFamily="34" charset="0"/>
              <a:ea typeface="Tahoma" panose="020B0604030504040204" pitchFamily="34" charset="0"/>
              <a:cs typeface="Tahoma" panose="020B0604030504040204" pitchFamily="34" charset="0"/>
            </a:endParaRPr>
          </a:p>
          <a:p>
            <a:r>
              <a:rPr lang="en-GB" sz="2000" dirty="0">
                <a:latin typeface="Tahoma" panose="020B0604030504040204" pitchFamily="34" charset="0"/>
                <a:ea typeface="Tahoma" panose="020B0604030504040204" pitchFamily="34" charset="0"/>
                <a:cs typeface="Tahoma" panose="020B0604030504040204" pitchFamily="34" charset="0"/>
              </a:rPr>
              <a:t>Make physics accessible</a:t>
            </a:r>
          </a:p>
          <a:p>
            <a:pPr lvl="1"/>
            <a:r>
              <a:rPr lang="en-GB" sz="2000" dirty="0">
                <a:latin typeface="Tahoma" panose="020B0604030504040204" pitchFamily="34" charset="0"/>
                <a:ea typeface="Tahoma" panose="020B0604030504040204" pitchFamily="34" charset="0"/>
                <a:cs typeface="Tahoma" panose="020B0604030504040204" pitchFamily="34" charset="0"/>
              </a:rPr>
              <a:t>Model making mistakes</a:t>
            </a:r>
          </a:p>
          <a:p>
            <a:pPr lvl="1"/>
            <a:r>
              <a:rPr lang="en-GB" sz="2000" dirty="0">
                <a:latin typeface="Tahoma" panose="020B0604030504040204" pitchFamily="34" charset="0"/>
                <a:ea typeface="Tahoma" panose="020B0604030504040204" pitchFamily="34" charset="0"/>
                <a:cs typeface="Tahoma" panose="020B0604030504040204" pitchFamily="34" charset="0"/>
              </a:rPr>
              <a:t>Use everyday language</a:t>
            </a:r>
          </a:p>
          <a:p>
            <a:pPr lvl="1"/>
            <a:r>
              <a:rPr lang="en-GB" sz="2000" dirty="0">
                <a:latin typeface="Tahoma" panose="020B0604030504040204" pitchFamily="34" charset="0"/>
                <a:ea typeface="Tahoma" panose="020B0604030504040204" pitchFamily="34" charset="0"/>
                <a:cs typeface="Tahoma" panose="020B0604030504040204" pitchFamily="34" charset="0"/>
              </a:rPr>
              <a:t>Build numeracy and literacy</a:t>
            </a:r>
          </a:p>
          <a:p>
            <a:pPr lvl="1"/>
            <a:endParaRPr lang="en-GB" sz="2000" dirty="0">
              <a:latin typeface="Tahoma" panose="020B0604030504040204" pitchFamily="34" charset="0"/>
              <a:ea typeface="Tahoma" panose="020B0604030504040204" pitchFamily="34" charset="0"/>
              <a:cs typeface="Tahoma" panose="020B0604030504040204" pitchFamily="34" charset="0"/>
            </a:endParaRPr>
          </a:p>
          <a:p>
            <a:pPr lvl="1"/>
            <a:endParaRPr lang="en-GB" sz="2000" dirty="0">
              <a:latin typeface="Tahoma" panose="020B0604030504040204" pitchFamily="34" charset="0"/>
              <a:ea typeface="Tahoma" panose="020B0604030504040204" pitchFamily="34" charset="0"/>
              <a:cs typeface="Tahoma" panose="020B0604030504040204" pitchFamily="34" charset="0"/>
            </a:endParaRPr>
          </a:p>
          <a:p>
            <a:pPr lvl="1"/>
            <a:endParaRPr lang="en-GB" sz="2000" dirty="0">
              <a:latin typeface="Tahoma" panose="020B0604030504040204" pitchFamily="34" charset="0"/>
              <a:ea typeface="Tahoma" panose="020B0604030504040204" pitchFamily="34" charset="0"/>
              <a:cs typeface="Tahoma" panose="020B0604030504040204" pitchFamily="34" charset="0"/>
            </a:endParaRPr>
          </a:p>
          <a:p>
            <a:pPr lvl="1"/>
            <a:endParaRPr lang="en-GB" sz="2000" dirty="0">
              <a:latin typeface="Tahoma" panose="020B0604030504040204" pitchFamily="34" charset="0"/>
              <a:ea typeface="Tahoma" panose="020B0604030504040204" pitchFamily="34" charset="0"/>
              <a:cs typeface="Tahoma" panose="020B0604030504040204" pitchFamily="34" charset="0"/>
            </a:endParaRPr>
          </a:p>
          <a:p>
            <a:pPr lvl="1"/>
            <a:endParaRPr lang="en-GB" sz="2000" dirty="0">
              <a:latin typeface="Tahoma" panose="020B0604030504040204" pitchFamily="34" charset="0"/>
              <a:ea typeface="Tahoma" panose="020B0604030504040204" pitchFamily="34" charset="0"/>
              <a:cs typeface="Tahoma" panose="020B0604030504040204" pitchFamily="34" charset="0"/>
            </a:endParaRPr>
          </a:p>
          <a:p>
            <a:pPr lvl="1"/>
            <a:endParaRPr lang="en-GB" sz="2000" dirty="0">
              <a:latin typeface="Tahoma" panose="020B0604030504040204" pitchFamily="34" charset="0"/>
              <a:ea typeface="Tahoma" panose="020B0604030504040204" pitchFamily="34" charset="0"/>
              <a:cs typeface="Tahoma" panose="020B0604030504040204" pitchFamily="34" charset="0"/>
            </a:endParaRPr>
          </a:p>
        </p:txBody>
      </p:sp>
      <p:sp>
        <p:nvSpPr>
          <p:cNvPr id="9" name="TextBox 8">
            <a:extLst>
              <a:ext uri="{FF2B5EF4-FFF2-40B4-BE49-F238E27FC236}">
                <a16:creationId xmlns:a16="http://schemas.microsoft.com/office/drawing/2014/main" id="{73232812-1D56-860A-746D-15B2EE88DDE5}"/>
              </a:ext>
            </a:extLst>
          </p:cNvPr>
          <p:cNvSpPr txBox="1"/>
          <p:nvPr/>
        </p:nvSpPr>
        <p:spPr>
          <a:xfrm>
            <a:off x="1739479" y="3107174"/>
            <a:ext cx="6094140" cy="369332"/>
          </a:xfrm>
          <a:prstGeom prst="rect">
            <a:avLst/>
          </a:prstGeom>
          <a:noFill/>
        </p:spPr>
        <p:txBody>
          <a:bodyPr wrap="square">
            <a:spAutoFit/>
          </a:bodyPr>
          <a:lstStyle/>
          <a:p>
            <a:r>
              <a:rPr lang="en-GB" b="0" dirty="0">
                <a:effectLst/>
              </a:rPr>
              <a:t> </a:t>
            </a:r>
            <a:endParaRPr lang="en-GB" dirty="0"/>
          </a:p>
        </p:txBody>
      </p:sp>
    </p:spTree>
    <p:extLst>
      <p:ext uri="{BB962C8B-B14F-4D97-AF65-F5344CB8AC3E}">
        <p14:creationId xmlns:p14="http://schemas.microsoft.com/office/powerpoint/2010/main" val="158422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D1B113-875C-B820-065F-FFD5277F4EFE}"/>
              </a:ext>
            </a:extLst>
          </p:cNvPr>
          <p:cNvSpPr txBox="1"/>
          <p:nvPr/>
        </p:nvSpPr>
        <p:spPr>
          <a:xfrm>
            <a:off x="615874" y="1495904"/>
            <a:ext cx="7967775" cy="523220"/>
          </a:xfrm>
          <a:prstGeom prst="rect">
            <a:avLst/>
          </a:prstGeom>
          <a:noFill/>
        </p:spPr>
        <p:txBody>
          <a:bodyPr wrap="square" rtlCol="0">
            <a:spAutoFit/>
          </a:bodyPr>
          <a:lstStyle/>
          <a:p>
            <a:r>
              <a:rPr lang="en-GB" sz="2800" b="1" dirty="0">
                <a:solidFill>
                  <a:srgbClr val="404A60"/>
                </a:solidFill>
                <a:latin typeface="Arial" panose="020B0604020202020204" pitchFamily="34" charset="0"/>
                <a:ea typeface="+mj-ea"/>
                <a:cs typeface="Arial" panose="020B0604020202020204" pitchFamily="34" charset="0"/>
              </a:rPr>
              <a:t>What can we do in the classroom?</a:t>
            </a:r>
          </a:p>
        </p:txBody>
      </p:sp>
      <p:sp>
        <p:nvSpPr>
          <p:cNvPr id="3" name="TextBox 2">
            <a:extLst>
              <a:ext uri="{FF2B5EF4-FFF2-40B4-BE49-F238E27FC236}">
                <a16:creationId xmlns:a16="http://schemas.microsoft.com/office/drawing/2014/main" id="{3A83F7DC-0FB9-1CD8-4C7D-98CB8AC3B0A6}"/>
              </a:ext>
            </a:extLst>
          </p:cNvPr>
          <p:cNvSpPr txBox="1"/>
          <p:nvPr/>
        </p:nvSpPr>
        <p:spPr>
          <a:xfrm>
            <a:off x="615874" y="2155048"/>
            <a:ext cx="11218317" cy="2893100"/>
          </a:xfrm>
          <a:prstGeom prst="rect">
            <a:avLst/>
          </a:prstGeom>
          <a:noFill/>
        </p:spPr>
        <p:txBody>
          <a:bodyPr wrap="square" rtlCol="0">
            <a:spAutoFit/>
          </a:bodyPr>
          <a:lstStyle/>
          <a:p>
            <a:r>
              <a:rPr lang="en-GB" sz="2000" b="1" dirty="0">
                <a:solidFill>
                  <a:srgbClr val="404A60"/>
                </a:solidFill>
                <a:latin typeface="Arial" panose="020B0604020202020204" pitchFamily="34" charset="0"/>
                <a:ea typeface="Tahoma" panose="020B0604030504040204" pitchFamily="34" charset="0"/>
                <a:cs typeface="Arial" panose="020B0604020202020204" pitchFamily="34" charset="0"/>
              </a:rPr>
              <a:t>Activity:</a:t>
            </a:r>
          </a:p>
          <a:p>
            <a:endParaRPr lang="en-GB" dirty="0">
              <a:solidFill>
                <a:srgbClr val="404A60"/>
              </a:solidFill>
              <a:latin typeface="Tahoma" panose="020B0604030504040204" pitchFamily="34" charset="0"/>
              <a:ea typeface="Tahoma" panose="020B0604030504040204" pitchFamily="34" charset="0"/>
              <a:cs typeface="Tahoma" panose="020B0604030504040204" pitchFamily="34" charset="0"/>
            </a:endParaRPr>
          </a:p>
          <a:p>
            <a:r>
              <a:rPr lang="en-GB" dirty="0">
                <a:solidFill>
                  <a:srgbClr val="404A60"/>
                </a:solidFill>
                <a:latin typeface="Tahoma" panose="020B0604030504040204" pitchFamily="34" charset="0"/>
                <a:ea typeface="Tahoma" panose="020B0604030504040204" pitchFamily="34" charset="0"/>
                <a:cs typeface="Tahoma" panose="020B0604030504040204" pitchFamily="34" charset="0"/>
              </a:rPr>
              <a:t>Look back at slide 5. </a:t>
            </a:r>
          </a:p>
          <a:p>
            <a:endParaRPr lang="en-GB" dirty="0">
              <a:solidFill>
                <a:srgbClr val="404A60"/>
              </a:solidFill>
              <a:latin typeface="Tahoma" panose="020B0604030504040204" pitchFamily="34" charset="0"/>
              <a:ea typeface="Tahoma" panose="020B0604030504040204" pitchFamily="34" charset="0"/>
              <a:cs typeface="Tahoma" panose="020B0604030504040204" pitchFamily="34" charset="0"/>
            </a:endParaRPr>
          </a:p>
          <a:p>
            <a:r>
              <a:rPr lang="en-GB" dirty="0">
                <a:solidFill>
                  <a:srgbClr val="404A60"/>
                </a:solidFill>
                <a:latin typeface="Tahoma" panose="020B0604030504040204" pitchFamily="34" charset="0"/>
                <a:ea typeface="Tahoma" panose="020B0604030504040204" pitchFamily="34" charset="0"/>
                <a:cs typeface="Tahoma" panose="020B0604030504040204" pitchFamily="34" charset="0"/>
              </a:rPr>
              <a:t>What from this list are you already doing in the classroom? (3 minutes)</a:t>
            </a:r>
          </a:p>
          <a:p>
            <a:endParaRPr lang="en-GB" dirty="0">
              <a:solidFill>
                <a:srgbClr val="404A60"/>
              </a:solidFill>
              <a:latin typeface="Tahoma" panose="020B0604030504040204" pitchFamily="34" charset="0"/>
              <a:ea typeface="Tahoma" panose="020B0604030504040204" pitchFamily="34" charset="0"/>
              <a:cs typeface="Tahoma" panose="020B0604030504040204" pitchFamily="34" charset="0"/>
            </a:endParaRPr>
          </a:p>
          <a:p>
            <a:r>
              <a:rPr lang="en-GB" dirty="0">
                <a:solidFill>
                  <a:srgbClr val="404A60"/>
                </a:solidFill>
                <a:latin typeface="Tahoma" panose="020B0604030504040204" pitchFamily="34" charset="0"/>
                <a:ea typeface="Tahoma" panose="020B0604030504040204" pitchFamily="34" charset="0"/>
                <a:cs typeface="Tahoma" panose="020B0604030504040204" pitchFamily="34" charset="0"/>
              </a:rPr>
              <a:t>What ideas from this list could you incorporate into your classroom practice? (3 minutes)</a:t>
            </a:r>
          </a:p>
          <a:p>
            <a:endParaRPr lang="en-GB" dirty="0">
              <a:solidFill>
                <a:srgbClr val="404A60"/>
              </a:solidFill>
              <a:latin typeface="Tahoma" panose="020B0604030504040204" pitchFamily="34" charset="0"/>
              <a:ea typeface="Tahoma" panose="020B0604030504040204" pitchFamily="34" charset="0"/>
              <a:cs typeface="Tahoma" panose="020B0604030504040204" pitchFamily="34" charset="0"/>
            </a:endParaRPr>
          </a:p>
          <a:p>
            <a:r>
              <a:rPr lang="en-GB" dirty="0">
                <a:solidFill>
                  <a:srgbClr val="404A60"/>
                </a:solidFill>
                <a:latin typeface="Tahoma" panose="020B0604030504040204" pitchFamily="34" charset="0"/>
                <a:ea typeface="Tahoma" panose="020B0604030504040204" pitchFamily="34" charset="0"/>
                <a:cs typeface="Tahoma" panose="020B0604030504040204" pitchFamily="34" charset="0"/>
              </a:rPr>
              <a:t>What ideas do you think would be most difficult to incorporate? Why? (3 minutes)</a:t>
            </a:r>
          </a:p>
          <a:p>
            <a:endParaRPr lang="en-GB" dirty="0">
              <a:solidFill>
                <a:srgbClr val="404A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17938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FA709E-904A-7140-E1B0-F311950CC731}"/>
              </a:ext>
            </a:extLst>
          </p:cNvPr>
          <p:cNvSpPr txBox="1"/>
          <p:nvPr/>
        </p:nvSpPr>
        <p:spPr>
          <a:xfrm>
            <a:off x="615874" y="1709055"/>
            <a:ext cx="9375619" cy="523220"/>
          </a:xfrm>
          <a:prstGeom prst="rect">
            <a:avLst/>
          </a:prstGeom>
          <a:noFill/>
        </p:spPr>
        <p:txBody>
          <a:bodyPr wrap="square" rtlCol="0">
            <a:spAutoFit/>
          </a:bodyPr>
          <a:lstStyle/>
          <a:p>
            <a:r>
              <a:rPr lang="en-GB" sz="2800" b="1" dirty="0">
                <a:solidFill>
                  <a:srgbClr val="404A60"/>
                </a:solidFill>
                <a:latin typeface="Arial" panose="020B0604020202020204" pitchFamily="34" charset="0"/>
                <a:ea typeface="+mj-ea"/>
                <a:cs typeface="Arial" panose="020B0604020202020204" pitchFamily="34" charset="0"/>
              </a:rPr>
              <a:t>Looking for further support from Physics Partners?</a:t>
            </a:r>
          </a:p>
        </p:txBody>
      </p:sp>
      <p:pic>
        <p:nvPicPr>
          <p:cNvPr id="5" name="Picture 4" descr="A logo for a company&#10;&#10;Description automatically generated">
            <a:extLst>
              <a:ext uri="{FF2B5EF4-FFF2-40B4-BE49-F238E27FC236}">
                <a16:creationId xmlns:a16="http://schemas.microsoft.com/office/drawing/2014/main" id="{D014AFC3-4E40-F40A-1AAD-31E80CCBE008}"/>
              </a:ext>
            </a:extLst>
          </p:cNvPr>
          <p:cNvPicPr>
            <a:picLocks noChangeAspect="1"/>
          </p:cNvPicPr>
          <p:nvPr/>
        </p:nvPicPr>
        <p:blipFill>
          <a:blip r:embed="rId3"/>
          <a:stretch>
            <a:fillRect/>
          </a:stretch>
        </p:blipFill>
        <p:spPr>
          <a:xfrm>
            <a:off x="7918519" y="2796922"/>
            <a:ext cx="3657607" cy="1828804"/>
          </a:xfrm>
          <a:prstGeom prst="rect">
            <a:avLst/>
          </a:prstGeom>
        </p:spPr>
      </p:pic>
      <p:sp>
        <p:nvSpPr>
          <p:cNvPr id="6" name="TextBox 5">
            <a:extLst>
              <a:ext uri="{FF2B5EF4-FFF2-40B4-BE49-F238E27FC236}">
                <a16:creationId xmlns:a16="http://schemas.microsoft.com/office/drawing/2014/main" id="{0F2BD6B6-2480-1B84-FD2E-3BCA9785E86F}"/>
              </a:ext>
            </a:extLst>
          </p:cNvPr>
          <p:cNvSpPr txBox="1"/>
          <p:nvPr/>
        </p:nvSpPr>
        <p:spPr>
          <a:xfrm>
            <a:off x="615874" y="2493885"/>
            <a:ext cx="8929570" cy="3477875"/>
          </a:xfrm>
          <a:prstGeom prst="rect">
            <a:avLst/>
          </a:prstGeom>
          <a:noFill/>
        </p:spPr>
        <p:txBody>
          <a:bodyPr wrap="square" rtlCol="0">
            <a:spAutoFit/>
          </a:bodyPr>
          <a:lstStyle/>
          <a:p>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We offer:</a:t>
            </a:r>
          </a:p>
          <a:p>
            <a:pPr marL="285750" indent="-285750">
              <a:buFont typeface="Arial" panose="020B0604020202020204" pitchFamily="34" charset="0"/>
              <a:buChar char="•"/>
            </a:pPr>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Bitesize Careers Resources</a:t>
            </a: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Short teacher CPD videos</a:t>
            </a: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In-person training for non-specialist teachers</a:t>
            </a: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Festival of Physics CPD Days</a:t>
            </a: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Girls in STEM Days</a:t>
            </a:r>
          </a:p>
          <a:p>
            <a:pPr marL="742950" lvl="1" indent="-285750">
              <a:buFont typeface="Arial" panose="020B0604020202020204" pitchFamily="34" charset="0"/>
              <a:buChar char="•"/>
            </a:pPr>
            <a:r>
              <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rPr>
              <a:t>Physics Study Days</a:t>
            </a:r>
          </a:p>
          <a:p>
            <a:pPr marL="285750" indent="-285750">
              <a:buFont typeface="Arial" panose="020B0604020202020204" pitchFamily="34" charset="0"/>
              <a:buChar char="•"/>
            </a:pPr>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GB" sz="2000" dirty="0">
              <a:solidFill>
                <a:srgbClr val="404A60"/>
              </a:solidFill>
              <a:latin typeface="Tahoma" panose="020B0604030504040204" pitchFamily="34" charset="0"/>
              <a:ea typeface="Tahoma" panose="020B0604030504040204" pitchFamily="34" charset="0"/>
              <a:cs typeface="Tahoma" panose="020B0604030504040204" pitchFamily="34" charset="0"/>
            </a:endParaRPr>
          </a:p>
        </p:txBody>
      </p:sp>
      <p:sp>
        <p:nvSpPr>
          <p:cNvPr id="8" name="TextBox 7">
            <a:extLst>
              <a:ext uri="{FF2B5EF4-FFF2-40B4-BE49-F238E27FC236}">
                <a16:creationId xmlns:a16="http://schemas.microsoft.com/office/drawing/2014/main" id="{FE35F7FC-C944-5645-E3C1-2F55599A4CFF}"/>
              </a:ext>
            </a:extLst>
          </p:cNvPr>
          <p:cNvSpPr txBox="1"/>
          <p:nvPr/>
        </p:nvSpPr>
        <p:spPr>
          <a:xfrm>
            <a:off x="1990719" y="5186930"/>
            <a:ext cx="8368764" cy="1569660"/>
          </a:xfrm>
          <a:prstGeom prst="rect">
            <a:avLst/>
          </a:prstGeom>
          <a:noFill/>
        </p:spPr>
        <p:txBody>
          <a:bodyPr wrap="square">
            <a:spAutoFit/>
          </a:bodyPr>
          <a:lstStyle/>
          <a:p>
            <a:pPr algn="ctr">
              <a:lnSpc>
                <a:spcPct val="200000"/>
              </a:lnSpc>
            </a:pP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rPr>
              <a:t>Visit </a:t>
            </a: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hlinkClick r:id="rId4"/>
              </a:rPr>
              <a:t>www.PhysicsPartners.com</a:t>
            </a: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rPr>
              <a:t> </a:t>
            </a:r>
          </a:p>
          <a:p>
            <a:pPr algn="ct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rPr>
              <a:t>or email </a:t>
            </a: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hlinkClick r:id="rId5"/>
              </a:rPr>
              <a:t>info@physicspartners.com</a:t>
            </a:r>
            <a:r>
              <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rPr>
              <a:t> to find out more!</a:t>
            </a:r>
          </a:p>
          <a:p>
            <a:pPr marL="285750" indent="-285750" algn="ctr">
              <a:buFont typeface="Arial" panose="020B0604020202020204" pitchFamily="34" charset="0"/>
              <a:buChar char="•"/>
            </a:pPr>
            <a:endParaRPr lang="en-GB" sz="2400" b="1" dirty="0">
              <a:solidFill>
                <a:srgbClr val="404A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19905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38e0c0e-9e92-40c9-b57e-e47c6f65fb1e">
      <Terms xmlns="http://schemas.microsoft.com/office/infopath/2007/PartnerControls"/>
    </lcf76f155ced4ddcb4097134ff3c332f>
    <TaxCatchAll xmlns="aa7c0b1b-f59d-4c28-9780-119c98508374" xsi:nil="true"/>
    <SharedWithUsers xmlns="aa7c0b1b-f59d-4c28-9780-119c98508374">
      <UserInfo>
        <DisplayName>Bryan Berry</DisplayName>
        <AccountId>10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3101EFF15F7244E92AF8F8111B31120" ma:contentTypeVersion="18" ma:contentTypeDescription="Create a new document." ma:contentTypeScope="" ma:versionID="59cd02b83c1c5381213f7ae3e51fe9cb">
  <xsd:schema xmlns:xsd="http://www.w3.org/2001/XMLSchema" xmlns:xs="http://www.w3.org/2001/XMLSchema" xmlns:p="http://schemas.microsoft.com/office/2006/metadata/properties" xmlns:ns2="e38e0c0e-9e92-40c9-b57e-e47c6f65fb1e" xmlns:ns3="aa7c0b1b-f59d-4c28-9780-119c98508374" targetNamespace="http://schemas.microsoft.com/office/2006/metadata/properties" ma:root="true" ma:fieldsID="e60c02aadde602450d6f1db347079bec" ns2:_="" ns3:_="">
    <xsd:import namespace="e38e0c0e-9e92-40c9-b57e-e47c6f65fb1e"/>
    <xsd:import namespace="aa7c0b1b-f59d-4c28-9780-119c9850837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8e0c0e-9e92-40c9-b57e-e47c6f65fb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132281f-a131-4e30-9d9a-cf3e1e65cb1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a7c0b1b-f59d-4c28-9780-119c9850837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dc87fb8-af5a-4ca3-be9c-09c224aee55f}" ma:internalName="TaxCatchAll" ma:showField="CatchAllData" ma:web="aa7c0b1b-f59d-4c28-9780-119c9850837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E8F1F0-D6F8-4B53-8BCD-4F60E702FA97}">
  <ds:schemaRefs>
    <ds:schemaRef ds:uri="e38e0c0e-9e92-40c9-b57e-e47c6f65fb1e"/>
    <ds:schemaRef ds:uri="http://purl.org/dc/elements/1.1/"/>
    <ds:schemaRef ds:uri="http://www.w3.org/XML/1998/namespace"/>
    <ds:schemaRef ds:uri="http://purl.org/dc/terms/"/>
    <ds:schemaRef ds:uri="http://schemas.microsoft.com/office/2006/documentManagement/type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aa7c0b1b-f59d-4c28-9780-119c98508374"/>
  </ds:schemaRefs>
</ds:datastoreItem>
</file>

<file path=customXml/itemProps2.xml><?xml version="1.0" encoding="utf-8"?>
<ds:datastoreItem xmlns:ds="http://schemas.openxmlformats.org/officeDocument/2006/customXml" ds:itemID="{9BBA2EC1-F05B-4BDB-A481-CFB9BCA84424}">
  <ds:schemaRefs>
    <ds:schemaRef ds:uri="http://schemas.microsoft.com/sharepoint/v3/contenttype/forms"/>
  </ds:schemaRefs>
</ds:datastoreItem>
</file>

<file path=customXml/itemProps3.xml><?xml version="1.0" encoding="utf-8"?>
<ds:datastoreItem xmlns:ds="http://schemas.openxmlformats.org/officeDocument/2006/customXml" ds:itemID="{D1543ADE-C903-4608-AE41-32A8D3436E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8e0c0e-9e92-40c9-b57e-e47c6f65fb1e"/>
    <ds:schemaRef ds:uri="aa7c0b1b-f59d-4c28-9780-119c985083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1831</TotalTime>
  <Words>1166</Words>
  <Application>Microsoft Office PowerPoint</Application>
  <PresentationFormat>Widescreen</PresentationFormat>
  <Paragraphs>108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What can we do?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Berry</dc:creator>
  <cp:lastModifiedBy>Bryan Berry</cp:lastModifiedBy>
  <cp:revision>94</cp:revision>
  <dcterms:created xsi:type="dcterms:W3CDTF">2022-08-08T13:25:09Z</dcterms:created>
  <dcterms:modified xsi:type="dcterms:W3CDTF">2024-07-11T08:57:21Z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0x01010033101EFF15F7244E92AF8F8111B31120</vt:lpwstr>
  </property>
  <property fmtid="{D5CDD505-2E9C-101B-9397-08002B2CF9AE}" pid="3" name="MediaServiceImageTags">
    <vt:lpwstr/>
  </property>
</Properties>
</file>