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34_E4255537.xml" ContentType="application/vnd.ms-powerpoint.comments+xml"/>
  <Override PartName="/ppt/notesSlides/notesSlide7.xml" ContentType="application/vnd.openxmlformats-officedocument.presentationml.notesSlide+xml"/>
  <Override PartName="/ppt/comments/modernComment_108_C5C3B7F7.xml" ContentType="application/vnd.ms-powerpoint.comment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307" r:id="rId5"/>
    <p:sldId id="288" r:id="rId6"/>
    <p:sldId id="285" r:id="rId7"/>
    <p:sldId id="262" r:id="rId8"/>
    <p:sldId id="286" r:id="rId9"/>
    <p:sldId id="308" r:id="rId10"/>
    <p:sldId id="264" r:id="rId11"/>
    <p:sldId id="3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3CB253-FD18-4840-5AC6-A5522697C3A5}" name="Jessica Rowson" initials="JR" userId="S::jessica.rowson@physicspartners.com::9a16e111-d05e-4bd2-a33d-01f645748dbf" providerId="AD"/>
  <p188:author id="{C647339E-C2EF-ECFC-29BD-7B8DDA2E0EE7}" name="Bryan Berry" initials="BB" userId="S::bryan.berry@physicspartners.com::39b5a491-701b-4054-842c-4af931312d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A60"/>
    <a:srgbClr val="0432FF"/>
    <a:srgbClr val="640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D20A8-B1EF-259A-32A3-AB99FA7D3098}" v="36" dt="2024-07-11T08:55:12.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9"/>
    <p:restoredTop sz="84898" autoAdjust="0"/>
  </p:normalViewPr>
  <p:slideViewPr>
    <p:cSldViewPr snapToGrid="0">
      <p:cViewPr varScale="1">
        <p:scale>
          <a:sx n="106" d="100"/>
          <a:sy n="106" d="100"/>
        </p:scale>
        <p:origin x="216" y="2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Berry" userId="39b5a491-701b-4054-842c-4af931312d60" providerId="ADAL" clId="{44003ED5-1666-1940-96E4-F37F6B1150C4}"/>
    <pc:docChg chg="modSld">
      <pc:chgData name="Bryan Berry" userId="39b5a491-701b-4054-842c-4af931312d60" providerId="ADAL" clId="{44003ED5-1666-1940-96E4-F37F6B1150C4}" dt="2024-07-04T14:27:04.480" v="9"/>
      <pc:docMkLst>
        <pc:docMk/>
      </pc:docMkLst>
      <pc:sldChg chg="modNotesTx">
        <pc:chgData name="Bryan Berry" userId="39b5a491-701b-4054-842c-4af931312d60" providerId="ADAL" clId="{44003ED5-1666-1940-96E4-F37F6B1150C4}" dt="2024-07-04T14:21:00.407" v="7" actId="20577"/>
        <pc:sldMkLst>
          <pc:docMk/>
          <pc:sldMk cId="3582056705" sldId="262"/>
        </pc:sldMkLst>
      </pc:sldChg>
      <pc:sldChg chg="addCm">
        <pc:chgData name="Bryan Berry" userId="39b5a491-701b-4054-842c-4af931312d60" providerId="ADAL" clId="{44003ED5-1666-1940-96E4-F37F6B1150C4}" dt="2024-07-04T14:25:05.685" v="8"/>
        <pc:sldMkLst>
          <pc:docMk/>
          <pc:sldMk cId="3317938167" sldId="264"/>
        </pc:sldMkLst>
        <pc:extLst>
          <p:ext xmlns:p="http://schemas.openxmlformats.org/presentationml/2006/main" uri="{D6D511B9-2390-475A-947B-AFAB55BFBCF1}">
            <pc226:cmChg xmlns:pc226="http://schemas.microsoft.com/office/powerpoint/2022/06/main/command" chg="add">
              <pc226:chgData name="Bryan Berry" userId="39b5a491-701b-4054-842c-4af931312d60" providerId="ADAL" clId="{44003ED5-1666-1940-96E4-F37F6B1150C4}" dt="2024-07-04T14:25:05.685" v="8"/>
              <pc2:cmMkLst xmlns:pc2="http://schemas.microsoft.com/office/powerpoint/2019/9/main/command">
                <pc:docMk/>
                <pc:sldMk cId="3317938167" sldId="264"/>
                <pc2:cmMk id="{7289C36E-2328-FD45-B158-9401F33A8637}"/>
              </pc2:cmMkLst>
            </pc226:cmChg>
          </p:ext>
        </pc:extLst>
      </pc:sldChg>
      <pc:sldChg chg="addCm">
        <pc:chgData name="Bryan Berry" userId="39b5a491-701b-4054-842c-4af931312d60" providerId="ADAL" clId="{44003ED5-1666-1940-96E4-F37F6B1150C4}" dt="2024-07-04T14:27:04.480" v="9"/>
        <pc:sldMkLst>
          <pc:docMk/>
          <pc:sldMk cId="3827651895" sldId="308"/>
        </pc:sldMkLst>
        <pc:extLst>
          <p:ext xmlns:p="http://schemas.openxmlformats.org/presentationml/2006/main" uri="{D6D511B9-2390-475A-947B-AFAB55BFBCF1}">
            <pc226:cmChg xmlns:pc226="http://schemas.microsoft.com/office/powerpoint/2022/06/main/command" chg="add">
              <pc226:chgData name="Bryan Berry" userId="39b5a491-701b-4054-842c-4af931312d60" providerId="ADAL" clId="{44003ED5-1666-1940-96E4-F37F6B1150C4}" dt="2024-07-04T14:27:04.480" v="9"/>
              <pc2:cmMkLst xmlns:pc2="http://schemas.microsoft.com/office/powerpoint/2019/9/main/command">
                <pc:docMk/>
                <pc:sldMk cId="3827651895" sldId="308"/>
                <pc2:cmMk id="{CE34358C-54C2-FE4D-A2E1-08D58E8F6676}"/>
              </pc2:cmMkLst>
            </pc226:cmChg>
          </p:ext>
        </pc:extLst>
      </pc:sldChg>
    </pc:docChg>
  </pc:docChgLst>
  <pc:docChgLst>
    <pc:chgData name="Jessica Rowson" userId="S::jessica.rowson@physicspartners.com::9a16e111-d05e-4bd2-a33d-01f645748dbf" providerId="AD" clId="Web-{96FD20A8-B1EF-259A-32A3-AB99FA7D3098}"/>
    <pc:docChg chg="mod addSld modSld">
      <pc:chgData name="Jessica Rowson" userId="S::jessica.rowson@physicspartners.com::9a16e111-d05e-4bd2-a33d-01f645748dbf" providerId="AD" clId="Web-{96FD20A8-B1EF-259A-32A3-AB99FA7D3098}" dt="2024-07-11T08:55:12.932" v="19" actId="20577"/>
      <pc:docMkLst>
        <pc:docMk/>
      </pc:docMkLst>
      <pc:sldChg chg="modSp modCm">
        <pc:chgData name="Jessica Rowson" userId="S::jessica.rowson@physicspartners.com::9a16e111-d05e-4bd2-a33d-01f645748dbf" providerId="AD" clId="Web-{96FD20A8-B1EF-259A-32A3-AB99FA7D3098}" dt="2024-07-11T08:48:37.721" v="14" actId="20577"/>
        <pc:sldMkLst>
          <pc:docMk/>
          <pc:sldMk cId="3317938167" sldId="264"/>
        </pc:sldMkLst>
        <pc:spChg chg="mod">
          <ac:chgData name="Jessica Rowson" userId="S::jessica.rowson@physicspartners.com::9a16e111-d05e-4bd2-a33d-01f645748dbf" providerId="AD" clId="Web-{96FD20A8-B1EF-259A-32A3-AB99FA7D3098}" dt="2024-07-11T08:48:37.721" v="14" actId="20577"/>
          <ac:spMkLst>
            <pc:docMk/>
            <pc:sldMk cId="3317938167" sldId="264"/>
            <ac:spMk id="3" creationId="{3A83F7DC-0FB9-1CD8-4C7D-98CB8AC3B0A6}"/>
          </ac:spMkLst>
        </pc:spChg>
        <pc:extLst>
          <p:ext xmlns:p="http://schemas.openxmlformats.org/presentationml/2006/main" uri="{D6D511B9-2390-475A-947B-AFAB55BFBCF1}">
            <pc226:cmChg xmlns:pc226="http://schemas.microsoft.com/office/powerpoint/2022/06/main/command" chg="mod modRxn">
              <pc226:chgData name="Jessica Rowson" userId="S::jessica.rowson@physicspartners.com::9a16e111-d05e-4bd2-a33d-01f645748dbf" providerId="AD" clId="Web-{96FD20A8-B1EF-259A-32A3-AB99FA7D3098}" dt="2024-07-11T08:48:30.237" v="13"/>
              <pc2:cmMkLst xmlns:pc2="http://schemas.microsoft.com/office/powerpoint/2019/9/main/command">
                <pc:docMk/>
                <pc:sldMk cId="3317938167" sldId="264"/>
                <pc2:cmMk id="{7289C36E-2328-FD45-B158-9401F33A8637}"/>
              </pc2:cmMkLst>
            </pc226:cmChg>
          </p:ext>
        </pc:extLst>
      </pc:sldChg>
      <pc:sldChg chg="modSp">
        <pc:chgData name="Jessica Rowson" userId="S::jessica.rowson@physicspartners.com::9a16e111-d05e-4bd2-a33d-01f645748dbf" providerId="AD" clId="Web-{96FD20A8-B1EF-259A-32A3-AB99FA7D3098}" dt="2024-07-11T08:55:12.932" v="19" actId="20577"/>
        <pc:sldMkLst>
          <pc:docMk/>
          <pc:sldMk cId="2912742672" sldId="307"/>
        </pc:sldMkLst>
        <pc:spChg chg="mod">
          <ac:chgData name="Jessica Rowson" userId="S::jessica.rowson@physicspartners.com::9a16e111-d05e-4bd2-a33d-01f645748dbf" providerId="AD" clId="Web-{96FD20A8-B1EF-259A-32A3-AB99FA7D3098}" dt="2024-07-11T08:55:12.932" v="19" actId="20577"/>
          <ac:spMkLst>
            <pc:docMk/>
            <pc:sldMk cId="2912742672" sldId="307"/>
            <ac:spMk id="2" creationId="{6B19F4AE-492C-8468-BC58-EC88696058B8}"/>
          </ac:spMkLst>
        </pc:spChg>
      </pc:sldChg>
      <pc:sldChg chg="modCm">
        <pc:chgData name="Jessica Rowson" userId="S::jessica.rowson@physicspartners.com::9a16e111-d05e-4bd2-a33d-01f645748dbf" providerId="AD" clId="Web-{96FD20A8-B1EF-259A-32A3-AB99FA7D3098}" dt="2024-07-11T08:48:41.175" v="15"/>
        <pc:sldMkLst>
          <pc:docMk/>
          <pc:sldMk cId="3827651895" sldId="308"/>
        </pc:sldMkLst>
        <pc:extLst>
          <p:ext xmlns:p="http://schemas.openxmlformats.org/presentationml/2006/main" uri="{D6D511B9-2390-475A-947B-AFAB55BFBCF1}">
            <pc226:cmChg xmlns:pc226="http://schemas.microsoft.com/office/powerpoint/2022/06/main/command" chg="mod modRxn">
              <pc226:chgData name="Jessica Rowson" userId="S::jessica.rowson@physicspartners.com::9a16e111-d05e-4bd2-a33d-01f645748dbf" providerId="AD" clId="Web-{96FD20A8-B1EF-259A-32A3-AB99FA7D3098}" dt="2024-07-11T08:48:41.175" v="15"/>
              <pc2:cmMkLst xmlns:pc2="http://schemas.microsoft.com/office/powerpoint/2019/9/main/command">
                <pc:docMk/>
                <pc:sldMk cId="3827651895" sldId="308"/>
                <pc2:cmMk id="{CE34358C-54C2-FE4D-A2E1-08D58E8F6676}"/>
              </pc2:cmMkLst>
            </pc226:cmChg>
          </p:ext>
        </pc:extLst>
      </pc:sldChg>
      <pc:sldChg chg="add">
        <pc:chgData name="Jessica Rowson" userId="S::jessica.rowson@physicspartners.com::9a16e111-d05e-4bd2-a33d-01f645748dbf" providerId="AD" clId="Web-{96FD20A8-B1EF-259A-32A3-AB99FA7D3098}" dt="2024-07-11T08:50:02.695" v="16"/>
        <pc:sldMkLst>
          <pc:docMk/>
          <pc:sldMk cId="519905812" sldId="309"/>
        </pc:sldMkLst>
      </pc:sldChg>
    </pc:docChg>
  </pc:docChgLst>
  <pc:docChgLst>
    <pc:chgData name="Sally Smith" userId="61fe4183-73c7-449c-a012-360317535405" providerId="ADAL" clId="{9BCAE3CE-B833-4BC2-A9EB-EB5DE8117576}"/>
    <pc:docChg chg="undo custSel modSld">
      <pc:chgData name="Sally Smith" userId="61fe4183-73c7-449c-a012-360317535405" providerId="ADAL" clId="{9BCAE3CE-B833-4BC2-A9EB-EB5DE8117576}" dt="2024-06-13T14:03:59.632" v="687" actId="14100"/>
      <pc:docMkLst>
        <pc:docMk/>
      </pc:docMkLst>
      <pc:sldChg chg="modSp mod modNotesTx">
        <pc:chgData name="Sally Smith" userId="61fe4183-73c7-449c-a012-360317535405" providerId="ADAL" clId="{9BCAE3CE-B833-4BC2-A9EB-EB5DE8117576}" dt="2024-06-13T14:02:08.673" v="654" actId="1076"/>
        <pc:sldMkLst>
          <pc:docMk/>
          <pc:sldMk cId="3582056705" sldId="262"/>
        </pc:sldMkLst>
        <pc:spChg chg="mod">
          <ac:chgData name="Sally Smith" userId="61fe4183-73c7-449c-a012-360317535405" providerId="ADAL" clId="{9BCAE3CE-B833-4BC2-A9EB-EB5DE8117576}" dt="2024-06-13T14:02:08.673" v="654" actId="1076"/>
          <ac:spMkLst>
            <pc:docMk/>
            <pc:sldMk cId="3582056705" sldId="262"/>
            <ac:spMk id="3" creationId="{BE06F3B9-F0DB-0187-B7ED-132540F05444}"/>
          </ac:spMkLst>
        </pc:spChg>
        <pc:picChg chg="mod">
          <ac:chgData name="Sally Smith" userId="61fe4183-73c7-449c-a012-360317535405" providerId="ADAL" clId="{9BCAE3CE-B833-4BC2-A9EB-EB5DE8117576}" dt="2024-06-12T14:02:16.465" v="468" actId="1076"/>
          <ac:picMkLst>
            <pc:docMk/>
            <pc:sldMk cId="3582056705" sldId="262"/>
            <ac:picMk id="2" creationId="{0382C6A1-D184-A627-2D82-E6058335F102}"/>
          </ac:picMkLst>
        </pc:picChg>
      </pc:sldChg>
      <pc:sldChg chg="modSp mod modNotesTx">
        <pc:chgData name="Sally Smith" userId="61fe4183-73c7-449c-a012-360317535405" providerId="ADAL" clId="{9BCAE3CE-B833-4BC2-A9EB-EB5DE8117576}" dt="2024-06-13T14:03:59.632" v="687" actId="14100"/>
        <pc:sldMkLst>
          <pc:docMk/>
          <pc:sldMk cId="3317938167" sldId="264"/>
        </pc:sldMkLst>
        <pc:spChg chg="mod">
          <ac:chgData name="Sally Smith" userId="61fe4183-73c7-449c-a012-360317535405" providerId="ADAL" clId="{9BCAE3CE-B833-4BC2-A9EB-EB5DE8117576}" dt="2024-06-12T14:05:10.828" v="560" actId="20577"/>
          <ac:spMkLst>
            <pc:docMk/>
            <pc:sldMk cId="3317938167" sldId="264"/>
            <ac:spMk id="2" creationId="{74D1B113-875C-B820-065F-FFD5277F4EFE}"/>
          </ac:spMkLst>
        </pc:spChg>
        <pc:spChg chg="mod">
          <ac:chgData name="Sally Smith" userId="61fe4183-73c7-449c-a012-360317535405" providerId="ADAL" clId="{9BCAE3CE-B833-4BC2-A9EB-EB5DE8117576}" dt="2024-06-13T14:03:59.632" v="687" actId="14100"/>
          <ac:spMkLst>
            <pc:docMk/>
            <pc:sldMk cId="3317938167" sldId="264"/>
            <ac:spMk id="3" creationId="{3A83F7DC-0FB9-1CD8-4C7D-98CB8AC3B0A6}"/>
          </ac:spMkLst>
        </pc:spChg>
      </pc:sldChg>
      <pc:sldChg chg="modSp mod modNotesTx">
        <pc:chgData name="Sally Smith" userId="61fe4183-73c7-449c-a012-360317535405" providerId="ADAL" clId="{9BCAE3CE-B833-4BC2-A9EB-EB5DE8117576}" dt="2024-06-13T14:01:58.106" v="653" actId="1076"/>
        <pc:sldMkLst>
          <pc:docMk/>
          <pc:sldMk cId="3759351926" sldId="285"/>
        </pc:sldMkLst>
        <pc:spChg chg="mod">
          <ac:chgData name="Sally Smith" userId="61fe4183-73c7-449c-a012-360317535405" providerId="ADAL" clId="{9BCAE3CE-B833-4BC2-A9EB-EB5DE8117576}" dt="2024-06-13T14:01:58.106" v="653" actId="1076"/>
          <ac:spMkLst>
            <pc:docMk/>
            <pc:sldMk cId="3759351926" sldId="285"/>
            <ac:spMk id="2" creationId="{3FC20DB5-F769-B792-2972-53F1BB116FE3}"/>
          </ac:spMkLst>
        </pc:spChg>
        <pc:spChg chg="mod">
          <ac:chgData name="Sally Smith" userId="61fe4183-73c7-449c-a012-360317535405" providerId="ADAL" clId="{9BCAE3CE-B833-4BC2-A9EB-EB5DE8117576}" dt="2024-06-13T14:01:58.106" v="653" actId="1076"/>
          <ac:spMkLst>
            <pc:docMk/>
            <pc:sldMk cId="3759351926" sldId="285"/>
            <ac:spMk id="3" creationId="{810C307F-B376-40A5-1C25-39D655585B98}"/>
          </ac:spMkLst>
        </pc:spChg>
        <pc:spChg chg="mod">
          <ac:chgData name="Sally Smith" userId="61fe4183-73c7-449c-a012-360317535405" providerId="ADAL" clId="{9BCAE3CE-B833-4BC2-A9EB-EB5DE8117576}" dt="2024-06-13T14:01:58.106" v="653" actId="1076"/>
          <ac:spMkLst>
            <pc:docMk/>
            <pc:sldMk cId="3759351926" sldId="285"/>
            <ac:spMk id="4" creationId="{AE9A04B7-036A-986B-2E10-AEF2C56446CF}"/>
          </ac:spMkLst>
        </pc:spChg>
        <pc:spChg chg="mod">
          <ac:chgData name="Sally Smith" userId="61fe4183-73c7-449c-a012-360317535405" providerId="ADAL" clId="{9BCAE3CE-B833-4BC2-A9EB-EB5DE8117576}" dt="2024-06-13T14:01:58.106" v="653" actId="1076"/>
          <ac:spMkLst>
            <pc:docMk/>
            <pc:sldMk cId="3759351926" sldId="285"/>
            <ac:spMk id="11" creationId="{1BBE78B0-230A-4AED-D917-E4993B821B34}"/>
          </ac:spMkLst>
        </pc:spChg>
      </pc:sldChg>
      <pc:sldChg chg="addSp delSp modSp mod modNotesTx">
        <pc:chgData name="Sally Smith" userId="61fe4183-73c7-449c-a012-360317535405" providerId="ADAL" clId="{9BCAE3CE-B833-4BC2-A9EB-EB5DE8117576}" dt="2024-06-13T14:03:29.472" v="680" actId="1076"/>
        <pc:sldMkLst>
          <pc:docMk/>
          <pc:sldMk cId="631725994" sldId="286"/>
        </pc:sldMkLst>
        <pc:spChg chg="del mod">
          <ac:chgData name="Sally Smith" userId="61fe4183-73c7-449c-a012-360317535405" providerId="ADAL" clId="{9BCAE3CE-B833-4BC2-A9EB-EB5DE8117576}" dt="2024-06-13T14:03:24.490" v="679"/>
          <ac:spMkLst>
            <pc:docMk/>
            <pc:sldMk cId="631725994" sldId="286"/>
            <ac:spMk id="2" creationId="{22093B4B-E5DF-11E6-BD19-531F7A6A7BB5}"/>
          </ac:spMkLst>
        </pc:spChg>
        <pc:spChg chg="add del mod">
          <ac:chgData name="Sally Smith" userId="61fe4183-73c7-449c-a012-360317535405" providerId="ADAL" clId="{9BCAE3CE-B833-4BC2-A9EB-EB5DE8117576}" dt="2024-06-13T14:02:57.895" v="664" actId="478"/>
          <ac:spMkLst>
            <pc:docMk/>
            <pc:sldMk cId="631725994" sldId="286"/>
            <ac:spMk id="3" creationId="{46F3C271-A4FC-45AE-9276-C37BCB1E6D46}"/>
          </ac:spMkLst>
        </pc:spChg>
        <pc:spChg chg="mod">
          <ac:chgData name="Sally Smith" userId="61fe4183-73c7-449c-a012-360317535405" providerId="ADAL" clId="{9BCAE3CE-B833-4BC2-A9EB-EB5DE8117576}" dt="2024-06-13T14:03:29.472" v="680" actId="1076"/>
          <ac:spMkLst>
            <pc:docMk/>
            <pc:sldMk cId="631725994" sldId="286"/>
            <ac:spMk id="4" creationId="{DF2358EA-00EC-9F7F-3B22-4CB42B900C37}"/>
          </ac:spMkLst>
        </pc:spChg>
        <pc:spChg chg="del mod">
          <ac:chgData name="Sally Smith" userId="61fe4183-73c7-449c-a012-360317535405" providerId="ADAL" clId="{9BCAE3CE-B833-4BC2-A9EB-EB5DE8117576}" dt="2024-06-13T14:02:38.560" v="657" actId="478"/>
          <ac:spMkLst>
            <pc:docMk/>
            <pc:sldMk cId="631725994" sldId="286"/>
            <ac:spMk id="5" creationId="{909FE125-83B2-CEBE-A31B-6252415076EE}"/>
          </ac:spMkLst>
        </pc:spChg>
        <pc:spChg chg="del mod">
          <ac:chgData name="Sally Smith" userId="61fe4183-73c7-449c-a012-360317535405" providerId="ADAL" clId="{9BCAE3CE-B833-4BC2-A9EB-EB5DE8117576}" dt="2024-06-13T14:02:57.898" v="666"/>
          <ac:spMkLst>
            <pc:docMk/>
            <pc:sldMk cId="631725994" sldId="286"/>
            <ac:spMk id="6" creationId="{0BADD811-C644-8A63-4E23-E1DEA6CD5EC7}"/>
          </ac:spMkLst>
        </pc:spChg>
        <pc:spChg chg="mod">
          <ac:chgData name="Sally Smith" userId="61fe4183-73c7-449c-a012-360317535405" providerId="ADAL" clId="{9BCAE3CE-B833-4BC2-A9EB-EB5DE8117576}" dt="2024-06-13T14:03:23.136" v="677" actId="12"/>
          <ac:spMkLst>
            <pc:docMk/>
            <pc:sldMk cId="631725994" sldId="286"/>
            <ac:spMk id="10" creationId="{0BFCDE32-1476-4CD9-B4D1-3475613F5E5C}"/>
          </ac:spMkLst>
        </pc:spChg>
      </pc:sldChg>
      <pc:sldChg chg="delSp modSp mod">
        <pc:chgData name="Sally Smith" userId="61fe4183-73c7-449c-a012-360317535405" providerId="ADAL" clId="{9BCAE3CE-B833-4BC2-A9EB-EB5DE8117576}" dt="2024-06-12T14:01:47.526" v="467" actId="478"/>
        <pc:sldMkLst>
          <pc:docMk/>
          <pc:sldMk cId="2648985631" sldId="288"/>
        </pc:sldMkLst>
        <pc:spChg chg="del mod">
          <ac:chgData name="Sally Smith" userId="61fe4183-73c7-449c-a012-360317535405" providerId="ADAL" clId="{9BCAE3CE-B833-4BC2-A9EB-EB5DE8117576}" dt="2024-06-12T14:01:47.526" v="467" actId="478"/>
          <ac:spMkLst>
            <pc:docMk/>
            <pc:sldMk cId="2648985631" sldId="288"/>
            <ac:spMk id="4" creationId="{EEBC1DF2-1832-616F-74F9-824C82C7B2E5}"/>
          </ac:spMkLst>
        </pc:spChg>
      </pc:sldChg>
      <pc:sldChg chg="modSp mod modNotesTx">
        <pc:chgData name="Sally Smith" userId="61fe4183-73c7-449c-a012-360317535405" providerId="ADAL" clId="{9BCAE3CE-B833-4BC2-A9EB-EB5DE8117576}" dt="2024-06-13T13:35:55.863" v="651" actId="20577"/>
        <pc:sldMkLst>
          <pc:docMk/>
          <pc:sldMk cId="2912742672" sldId="307"/>
        </pc:sldMkLst>
        <pc:spChg chg="mod">
          <ac:chgData name="Sally Smith" userId="61fe4183-73c7-449c-a012-360317535405" providerId="ADAL" clId="{9BCAE3CE-B833-4BC2-A9EB-EB5DE8117576}" dt="2024-06-13T13:35:01.600" v="601" actId="20577"/>
          <ac:spMkLst>
            <pc:docMk/>
            <pc:sldMk cId="2912742672" sldId="307"/>
            <ac:spMk id="2" creationId="{6B19F4AE-492C-8468-BC58-EC88696058B8}"/>
          </ac:spMkLst>
        </pc:spChg>
        <pc:spChg chg="mod">
          <ac:chgData name="Sally Smith" userId="61fe4183-73c7-449c-a012-360317535405" providerId="ADAL" clId="{9BCAE3CE-B833-4BC2-A9EB-EB5DE8117576}" dt="2024-06-13T13:35:55.863" v="651" actId="20577"/>
          <ac:spMkLst>
            <pc:docMk/>
            <pc:sldMk cId="2912742672" sldId="307"/>
            <ac:spMk id="4" creationId="{210E65A1-338A-5C72-8327-CD8CD39E2C21}"/>
          </ac:spMkLst>
        </pc:spChg>
      </pc:sldChg>
      <pc:sldChg chg="modSp mod modNotesTx">
        <pc:chgData name="Sally Smith" userId="61fe4183-73c7-449c-a012-360317535405" providerId="ADAL" clId="{9BCAE3CE-B833-4BC2-A9EB-EB5DE8117576}" dt="2024-06-12T14:03:39.118" v="533" actId="1076"/>
        <pc:sldMkLst>
          <pc:docMk/>
          <pc:sldMk cId="3827651895" sldId="308"/>
        </pc:sldMkLst>
        <pc:spChg chg="mod">
          <ac:chgData name="Sally Smith" userId="61fe4183-73c7-449c-a012-360317535405" providerId="ADAL" clId="{9BCAE3CE-B833-4BC2-A9EB-EB5DE8117576}" dt="2024-06-12T14:03:39.118" v="533" actId="1076"/>
          <ac:spMkLst>
            <pc:docMk/>
            <pc:sldMk cId="3827651895" sldId="308"/>
            <ac:spMk id="5" creationId="{2FD22206-757D-2C17-E70E-21C1770358C2}"/>
          </ac:spMkLst>
        </pc:spChg>
        <pc:picChg chg="mod">
          <ac:chgData name="Sally Smith" userId="61fe4183-73c7-449c-a012-360317535405" providerId="ADAL" clId="{9BCAE3CE-B833-4BC2-A9EB-EB5DE8117576}" dt="2024-06-12T14:03:23.212" v="530" actId="1076"/>
          <ac:picMkLst>
            <pc:docMk/>
            <pc:sldMk cId="3827651895" sldId="308"/>
            <ac:picMk id="3" creationId="{99E35A09-16FF-8906-9742-16E8209494ED}"/>
          </ac:picMkLst>
        </pc:picChg>
      </pc:sldChg>
      <pc:sldChg chg="modSp mod modNotesTx">
        <pc:chgData name="Sally Smith" userId="61fe4183-73c7-449c-a012-360317535405" providerId="ADAL" clId="{9BCAE3CE-B833-4BC2-A9EB-EB5DE8117576}" dt="2024-06-13T14:03:41.510" v="682" actId="1076"/>
        <pc:sldMkLst>
          <pc:docMk/>
          <pc:sldMk cId="1531741178" sldId="309"/>
        </pc:sldMkLst>
        <pc:spChg chg="mod">
          <ac:chgData name="Sally Smith" userId="61fe4183-73c7-449c-a012-360317535405" providerId="ADAL" clId="{9BCAE3CE-B833-4BC2-A9EB-EB5DE8117576}" dt="2024-06-13T14:03:38.953" v="681" actId="1076"/>
          <ac:spMkLst>
            <pc:docMk/>
            <pc:sldMk cId="1531741178" sldId="309"/>
            <ac:spMk id="2" creationId="{213DAEEE-DE15-1344-496D-EA5ADA41CD5F}"/>
          </ac:spMkLst>
        </pc:spChg>
        <pc:spChg chg="mod">
          <ac:chgData name="Sally Smith" userId="61fe4183-73c7-449c-a012-360317535405" providerId="ADAL" clId="{9BCAE3CE-B833-4BC2-A9EB-EB5DE8117576}" dt="2024-06-13T14:03:41.510" v="682" actId="1076"/>
          <ac:spMkLst>
            <pc:docMk/>
            <pc:sldMk cId="1531741178" sldId="309"/>
            <ac:spMk id="4" creationId="{E1CF2E38-0FC5-817C-09CD-393353713CAB}"/>
          </ac:spMkLst>
        </pc:spChg>
      </pc:sldChg>
    </pc:docChg>
  </pc:docChgLst>
  <pc:docChgLst>
    <pc:chgData name="Jessica Rowson" userId="S::jessica.rowson@physicspartners.com::9a16e111-d05e-4bd2-a33d-01f645748dbf" providerId="AD" clId="Web-{56B17187-1971-AEE2-14D7-4BC4810FCF33}"/>
    <pc:docChg chg="modSld">
      <pc:chgData name="Jessica Rowson" userId="S::jessica.rowson@physicspartners.com::9a16e111-d05e-4bd2-a33d-01f645748dbf" providerId="AD" clId="Web-{56B17187-1971-AEE2-14D7-4BC4810FCF33}" dt="2024-06-29T19:53:43.295" v="9"/>
      <pc:docMkLst>
        <pc:docMk/>
      </pc:docMkLst>
      <pc:sldChg chg="modNotes">
        <pc:chgData name="Jessica Rowson" userId="S::jessica.rowson@physicspartners.com::9a16e111-d05e-4bd2-a33d-01f645748dbf" providerId="AD" clId="Web-{56B17187-1971-AEE2-14D7-4BC4810FCF33}" dt="2024-06-29T19:53:43.295" v="9"/>
        <pc:sldMkLst>
          <pc:docMk/>
          <pc:sldMk cId="3759351926" sldId="285"/>
        </pc:sldMkLst>
      </pc:sldChg>
      <pc:sldChg chg="modNotes">
        <pc:chgData name="Jessica Rowson" userId="S::jessica.rowson@physicspartners.com::9a16e111-d05e-4bd2-a33d-01f645748dbf" providerId="AD" clId="Web-{56B17187-1971-AEE2-14D7-4BC4810FCF33}" dt="2024-06-29T19:53:26.685" v="8"/>
        <pc:sldMkLst>
          <pc:docMk/>
          <pc:sldMk cId="3827651895" sldId="308"/>
        </pc:sldMkLst>
      </pc:sldChg>
    </pc:docChg>
  </pc:docChgLst>
  <pc:docChgLst>
    <pc:chgData name="Jessica Rowson" userId="S::jessica.rowson@physicspartners.com::9a16e111-d05e-4bd2-a33d-01f645748dbf" providerId="AD" clId="Web-{DA858996-68CA-2055-3745-2BDD84EC542D}"/>
    <pc:docChg chg="delSld modSld">
      <pc:chgData name="Jessica Rowson" userId="S::jessica.rowson@physicspartners.com::9a16e111-d05e-4bd2-a33d-01f645748dbf" providerId="AD" clId="Web-{DA858996-68CA-2055-3745-2BDD84EC542D}" dt="2024-06-16T18:42:27.524" v="9"/>
      <pc:docMkLst>
        <pc:docMk/>
      </pc:docMkLst>
      <pc:sldChg chg="modNotes">
        <pc:chgData name="Jessica Rowson" userId="S::jessica.rowson@physicspartners.com::9a16e111-d05e-4bd2-a33d-01f645748dbf" providerId="AD" clId="Web-{DA858996-68CA-2055-3745-2BDD84EC542D}" dt="2024-06-16T18:42:27.524" v="9"/>
        <pc:sldMkLst>
          <pc:docMk/>
          <pc:sldMk cId="631725994" sldId="286"/>
        </pc:sldMkLst>
      </pc:sldChg>
      <pc:sldChg chg="modNotes">
        <pc:chgData name="Jessica Rowson" userId="S::jessica.rowson@physicspartners.com::9a16e111-d05e-4bd2-a33d-01f645748dbf" providerId="AD" clId="Web-{DA858996-68CA-2055-3745-2BDD84EC542D}" dt="2024-06-16T18:41:09.209" v="1"/>
        <pc:sldMkLst>
          <pc:docMk/>
          <pc:sldMk cId="3827651895" sldId="308"/>
        </pc:sldMkLst>
      </pc:sldChg>
      <pc:sldChg chg="del">
        <pc:chgData name="Jessica Rowson" userId="S::jessica.rowson@physicspartners.com::9a16e111-d05e-4bd2-a33d-01f645748dbf" providerId="AD" clId="Web-{DA858996-68CA-2055-3745-2BDD84EC542D}" dt="2024-06-16T18:41:09.819" v="2"/>
        <pc:sldMkLst>
          <pc:docMk/>
          <pc:sldMk cId="1531741178" sldId="309"/>
        </pc:sldMkLst>
      </pc:sldChg>
    </pc:docChg>
  </pc:docChgLst>
  <pc:docChgLst>
    <pc:chgData name="Jessica Rowson" userId="S::jessica.rowson@physicspartners.com::9a16e111-d05e-4bd2-a33d-01f645748dbf" providerId="AD" clId="Web-{3C99CFAB-D1CA-BA61-2398-323EB480C47C}"/>
    <pc:docChg chg="modSld">
      <pc:chgData name="Jessica Rowson" userId="S::jessica.rowson@physicspartners.com::9a16e111-d05e-4bd2-a33d-01f645748dbf" providerId="AD" clId="Web-{3C99CFAB-D1CA-BA61-2398-323EB480C47C}" dt="2024-06-28T14:00:24.017" v="4"/>
      <pc:docMkLst>
        <pc:docMk/>
      </pc:docMkLst>
      <pc:sldChg chg="modNotes">
        <pc:chgData name="Jessica Rowson" userId="S::jessica.rowson@physicspartners.com::9a16e111-d05e-4bd2-a33d-01f645748dbf" providerId="AD" clId="Web-{3C99CFAB-D1CA-BA61-2398-323EB480C47C}" dt="2024-06-28T14:00:24.017" v="4"/>
        <pc:sldMkLst>
          <pc:docMk/>
          <pc:sldMk cId="2912742672" sldId="307"/>
        </pc:sldMkLst>
      </pc:sldChg>
    </pc:docChg>
  </pc:docChgLst>
</pc:chgInfo>
</file>

<file path=ppt/comments/modernComment_108_C5C3B7F7.xml><?xml version="1.0" encoding="utf-8"?>
<p188:cmLst xmlns:a="http://schemas.openxmlformats.org/drawingml/2006/main" xmlns:r="http://schemas.openxmlformats.org/officeDocument/2006/relationships" xmlns:p188="http://schemas.microsoft.com/office/powerpoint/2018/8/main">
  <p188:cm id="{7289C36E-2328-FD45-B158-9401F33A8637}" authorId="{C647339E-C2EF-ECFC-29BD-7B8DDA2E0EE7}" created="2024-07-04T14:25:05.670">
    <ac:deMkLst xmlns:ac="http://schemas.microsoft.com/office/drawing/2013/main/command">
      <pc:docMk xmlns:pc="http://schemas.microsoft.com/office/powerpoint/2013/main/command"/>
      <pc:sldMk xmlns:pc="http://schemas.microsoft.com/office/powerpoint/2013/main/command" cId="3317938167" sldId="264"/>
      <ac:spMk id="3" creationId="{3A83F7DC-0FB9-1CD8-4C7D-98CB8AC3B0A6}"/>
    </ac:deMkLst>
    <p188:txBody>
      <a:bodyPr/>
      <a:lstStyle/>
      <a:p>
        <a:r>
          <a:rPr lang="en-GB"/>
          <a:t>Perhaps change “smash this stereotype ” to “address this stereotypical viewpoint”.</a:t>
        </a:r>
      </a:p>
    </p188:txBody>
    <p188:extLst>
      <p:ext xmlns:p="http://schemas.openxmlformats.org/presentationml/2006/main" uri="{57CB4572-C831-44C2-8A1C-0ADB6CCDFE69}">
        <p223:reactions xmlns:p223="http://schemas.microsoft.com/office/powerpoint/2022/03/main">
          <p223:rxn type="👍">
            <p223:instance time="2024-07-11T08:48:30.237" authorId="{B53CB253-FD18-4840-5AC6-A5522697C3A5}"/>
          </p223:rxn>
        </p223:reactions>
      </p:ext>
    </p188:extLst>
  </p188:cm>
</p188:cmLst>
</file>

<file path=ppt/comments/modernComment_134_E4255537.xml><?xml version="1.0" encoding="utf-8"?>
<p188:cmLst xmlns:a="http://schemas.openxmlformats.org/drawingml/2006/main" xmlns:r="http://schemas.openxmlformats.org/officeDocument/2006/relationships" xmlns:p188="http://schemas.microsoft.com/office/powerpoint/2018/8/main">
  <p188:cm id="{CE34358C-54C2-FE4D-A2E1-08D58E8F6676}" authorId="{C647339E-C2EF-ECFC-29BD-7B8DDA2E0EE7}" created="2024-07-04T14:27:04.467">
    <pc:sldMkLst xmlns:pc="http://schemas.microsoft.com/office/powerpoint/2013/main/command">
      <pc:docMk/>
      <pc:sldMk cId="3827651895" sldId="308"/>
    </pc:sldMkLst>
    <p188:txBody>
      <a:bodyPr/>
      <a:lstStyle/>
      <a:p>
        <a:r>
          <a:rPr lang="en-GB"/>
          <a:t>There is some overlap here with the What is Physics session but I think this reinforces the message.</a:t>
        </a:r>
      </a:p>
    </p188:txBody>
    <p188:extLst>
      <p:ext xmlns:p="http://schemas.openxmlformats.org/presentationml/2006/main" uri="{57CB4572-C831-44C2-8A1C-0ADB6CCDFE69}">
        <p223:reactions xmlns:p223="http://schemas.microsoft.com/office/powerpoint/2022/03/main">
          <p223:rxn type="👍">
            <p223:instance time="2024-07-11T08:48:41.175" authorId="{B53CB253-FD18-4840-5AC6-A5522697C3A5}"/>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8CF02-A2F9-314B-B394-C38147F01A18}" type="datetimeFigureOut">
              <a:rPr lang="en-GB" smtClean="0"/>
              <a:t>11/07/2024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FAF5-EB17-2641-91C4-ACAE7A359321}" type="slidenum">
              <a:rPr lang="en-GB" smtClean="0"/>
              <a:t>‹#›</a:t>
            </a:fld>
            <a:endParaRPr lang="en-GB"/>
          </a:p>
        </p:txBody>
      </p:sp>
    </p:spTree>
    <p:extLst>
      <p:ext uri="{BB962C8B-B14F-4D97-AF65-F5344CB8AC3E}">
        <p14:creationId xmlns:p14="http://schemas.microsoft.com/office/powerpoint/2010/main" val="104002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ptos"/>
                <a:ea typeface="Aptos" panose="020B0004020202020204" pitchFamily="34" charset="0"/>
                <a:cs typeface="Times New Roman" panose="02020603050405020304" pitchFamily="18" charset="0"/>
              </a:rPr>
              <a:t>Welcome. My name is </a:t>
            </a:r>
            <a:r>
              <a:rPr lang="en-GB" sz="1800" kern="100" dirty="0">
                <a:latin typeface="Aptos"/>
                <a:ea typeface="Aptos" panose="020B0004020202020204" pitchFamily="34" charset="0"/>
                <a:cs typeface="Times New Roman" panose="02020603050405020304" pitchFamily="18" charset="0"/>
              </a:rPr>
              <a:t>Jessica Rowson </a:t>
            </a:r>
            <a:r>
              <a:rPr lang="en-GB" sz="1800" kern="100" dirty="0">
                <a:effectLst/>
                <a:latin typeface="Aptos"/>
                <a:ea typeface="Aptos" panose="020B0004020202020204" pitchFamily="34" charset="0"/>
                <a:cs typeface="Times New Roman" panose="02020603050405020304" pitchFamily="18" charset="0"/>
              </a:rPr>
              <a:t>and I am a trainer for Physics Partners.</a:t>
            </a:r>
            <a:r>
              <a:rPr lang="en-GB" sz="1800" kern="100" dirty="0">
                <a:latin typeface="Aptos"/>
                <a:ea typeface="Aptos" panose="020B0004020202020204" pitchFamily="34" charset="0"/>
                <a:cs typeface="Times New Roman" panose="02020603050405020304" pitchFamily="18" charset="0"/>
              </a:rPr>
              <a:t> </a:t>
            </a:r>
            <a:endParaRPr lang="en-GB" sz="1800" kern="100" dirty="0">
              <a:effectLst/>
              <a:latin typeface="Aptos"/>
              <a:ea typeface="Aptos" panose="020B0004020202020204" pitchFamily="34" charset="0"/>
              <a:cs typeface="Times New Roman" panose="02020603050405020304" pitchFamily="18" charset="0"/>
            </a:endParaRPr>
          </a:p>
          <a:p>
            <a:pPr marL="0" marR="0">
              <a:spcBef>
                <a:spcPts val="0"/>
              </a:spcBef>
              <a:spcAft>
                <a:spcPts val="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video is part of a series of Bitesize Physics Careers resources available through the Planet Possibility physics careers programme.</a:t>
            </a:r>
          </a:p>
          <a:p>
            <a:pPr marL="0" marR="0">
              <a:spcBef>
                <a:spcPts val="0"/>
              </a:spcBef>
              <a:spcAft>
                <a:spcPts val="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These Bitesize careers sessions are designed for use by a group of teachers, for example in a team meeting. Each session consists of a short presentation and an activity. They should take around 15 minutes to work through.</a:t>
            </a:r>
          </a:p>
        </p:txBody>
      </p:sp>
      <p:sp>
        <p:nvSpPr>
          <p:cNvPr id="4" name="Slide Number Placeholder 3"/>
          <p:cNvSpPr>
            <a:spLocks noGrp="1"/>
          </p:cNvSpPr>
          <p:nvPr>
            <p:ph type="sldNum" sz="quarter" idx="5"/>
          </p:nvPr>
        </p:nvSpPr>
        <p:spPr/>
        <p:txBody>
          <a:bodyPr/>
          <a:lstStyle/>
          <a:p>
            <a:fld id="{EBDBFAF5-EB17-2641-91C4-ACAE7A359321}" type="slidenum">
              <a:rPr lang="en-GB" smtClean="0"/>
              <a:t>1</a:t>
            </a:fld>
            <a:endParaRPr lang="en-GB"/>
          </a:p>
        </p:txBody>
      </p:sp>
    </p:spTree>
    <p:extLst>
      <p:ext uri="{BB962C8B-B14F-4D97-AF65-F5344CB8AC3E}">
        <p14:creationId xmlns:p14="http://schemas.microsoft.com/office/powerpoint/2010/main" val="351237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section we will be looking at some of the factors that may put off female students from taking physical sciences</a:t>
            </a:r>
          </a:p>
        </p:txBody>
      </p:sp>
      <p:sp>
        <p:nvSpPr>
          <p:cNvPr id="4" name="Slide Number Placeholder 3"/>
          <p:cNvSpPr>
            <a:spLocks noGrp="1"/>
          </p:cNvSpPr>
          <p:nvPr>
            <p:ph type="sldNum" sz="quarter" idx="5"/>
          </p:nvPr>
        </p:nvSpPr>
        <p:spPr/>
        <p:txBody>
          <a:bodyPr/>
          <a:lstStyle/>
          <a:p>
            <a:fld id="{EBDBFAF5-EB17-2641-91C4-ACAE7A359321}" type="slidenum">
              <a:rPr lang="en-GB" smtClean="0"/>
              <a:t>2</a:t>
            </a:fld>
            <a:endParaRPr lang="en-GB"/>
          </a:p>
        </p:txBody>
      </p:sp>
    </p:spTree>
    <p:extLst>
      <p:ext uri="{BB962C8B-B14F-4D97-AF65-F5344CB8AC3E}">
        <p14:creationId xmlns:p14="http://schemas.microsoft.com/office/powerpoint/2010/main" val="171005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entury Gothic" panose="020B0502020202020204" pitchFamily="34" charset="0"/>
              </a:rPr>
              <a:t>Firstly, let's look at who chooses to takes physics.</a:t>
            </a:r>
            <a:r>
              <a:rPr lang="en-GB" dirty="0"/>
              <a:t> Using the A-level data to give a picture of the situation in England, we can see i</a:t>
            </a:r>
            <a:r>
              <a:rPr lang="en-GB" sz="1200" dirty="0">
                <a:latin typeface="Century Gothic" panose="020B0502020202020204" pitchFamily="34" charset="0"/>
              </a:rPr>
              <a:t>n 2022 only 36,770 students chose to take physics in comparison to 66,220 students choosing to take biology at A level. Physics was the 9</a:t>
            </a:r>
            <a:r>
              <a:rPr lang="en-GB" sz="1200" baseline="30000" dirty="0">
                <a:latin typeface="Century Gothic" panose="020B0502020202020204" pitchFamily="34" charset="0"/>
              </a:rPr>
              <a:t>th</a:t>
            </a:r>
            <a:r>
              <a:rPr lang="en-GB" sz="1200" dirty="0">
                <a:latin typeface="Century Gothic" panose="020B0502020202020204" pitchFamily="34" charset="0"/>
              </a:rPr>
              <a:t> most popular subject overall.</a:t>
            </a:r>
          </a:p>
          <a:p>
            <a:endParaRPr lang="en-GB" sz="1200" dirty="0">
              <a:latin typeface="Century Gothic" panose="020B0502020202020204" pitchFamily="34" charset="0"/>
            </a:endParaRPr>
          </a:p>
          <a:p>
            <a:r>
              <a:rPr lang="en-GB" sz="1200" dirty="0">
                <a:latin typeface="Century Gothic" panose="020B0502020202020204" pitchFamily="34" charset="0"/>
              </a:rPr>
              <a:t>Researchers at the Institute of Education looked into the factors that influence a student to take the physical sciences post 16 and found that there are 3 thing that make young person more likely to continue maths and physics post-16:</a:t>
            </a:r>
          </a:p>
          <a:p>
            <a:pPr marL="342900" indent="-342900">
              <a:buAutoNum type="arabicPeriod"/>
            </a:pPr>
            <a:r>
              <a:rPr lang="en-GB" sz="1200" dirty="0">
                <a:latin typeface="Century Gothic" panose="020B0502020202020204" pitchFamily="34" charset="0"/>
              </a:rPr>
              <a:t>If they have been encouraged to do so by a key adult – either a family member who believes in the worth of these subjects, or a teacher;</a:t>
            </a:r>
          </a:p>
          <a:p>
            <a:pPr marL="342900" indent="-342900">
              <a:buAutoNum type="arabicPeriod"/>
            </a:pPr>
            <a:r>
              <a:rPr lang="en-GB" sz="1200" dirty="0">
                <a:latin typeface="Century Gothic" panose="020B0502020202020204" pitchFamily="34" charset="0"/>
              </a:rPr>
              <a:t>If they believe they will gain from studying the subject in terms or job satisfaction or material rewards such as a good salary;</a:t>
            </a:r>
          </a:p>
          <a:p>
            <a:pPr marL="342900" indent="-342900">
              <a:buAutoNum type="arabicPeriod"/>
            </a:pPr>
            <a:r>
              <a:rPr lang="en-GB" sz="1200" dirty="0">
                <a:latin typeface="Century Gothic" panose="020B0502020202020204" pitchFamily="34" charset="0"/>
              </a:rPr>
              <a:t>If they are good at the subject or have been well-taught.</a:t>
            </a:r>
          </a:p>
          <a:p>
            <a:pPr marL="342900" indent="-342900">
              <a:buAutoNum type="arabicPeriod"/>
            </a:pPr>
            <a:endParaRPr lang="en-GB" sz="1200" dirty="0">
              <a:latin typeface="Century Gothic" panose="020B0502020202020204" pitchFamily="34" charset="0"/>
            </a:endParaRPr>
          </a:p>
          <a:p>
            <a:pPr marL="0" indent="0">
              <a:buNone/>
            </a:pPr>
            <a:endParaRPr lang="en-GB" dirty="0">
              <a:latin typeface="Century Gothic"/>
            </a:endParaRPr>
          </a:p>
          <a:p>
            <a:endParaRPr lang="en-GB" dirty="0"/>
          </a:p>
          <a:p>
            <a:endParaRPr lang="en-GB" dirty="0"/>
          </a:p>
        </p:txBody>
      </p:sp>
      <p:sp>
        <p:nvSpPr>
          <p:cNvPr id="4" name="Slide Number Placeholder 3"/>
          <p:cNvSpPr>
            <a:spLocks noGrp="1"/>
          </p:cNvSpPr>
          <p:nvPr>
            <p:ph type="sldNum" sz="quarter" idx="5"/>
          </p:nvPr>
        </p:nvSpPr>
        <p:spPr/>
        <p:txBody>
          <a:bodyPr/>
          <a:lstStyle/>
          <a:p>
            <a:fld id="{EBDBFAF5-EB17-2641-91C4-ACAE7A359321}" type="slidenum">
              <a:rPr lang="en-GB" smtClean="0"/>
              <a:t>3</a:t>
            </a:fld>
            <a:endParaRPr lang="en-GB"/>
          </a:p>
        </p:txBody>
      </p:sp>
    </p:spTree>
    <p:extLst>
      <p:ext uri="{BB962C8B-B14F-4D97-AF65-F5344CB8AC3E}">
        <p14:creationId xmlns:p14="http://schemas.microsoft.com/office/powerpoint/2010/main" val="277337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look at the gender balance of those studying physics, we can see that around 20% of physics A level students are female, and this has been the same proportion for the last 20 years.  The gender balance of those studying Maths and further maths is slightly better, chemistry is approaching the 50/50 mark and biology attracts more girls than boys.</a:t>
            </a:r>
          </a:p>
          <a:p>
            <a:endParaRPr lang="en-GB" dirty="0"/>
          </a:p>
        </p:txBody>
      </p:sp>
      <p:sp>
        <p:nvSpPr>
          <p:cNvPr id="4" name="Slide Number Placeholder 3"/>
          <p:cNvSpPr>
            <a:spLocks noGrp="1"/>
          </p:cNvSpPr>
          <p:nvPr>
            <p:ph type="sldNum" sz="quarter" idx="5"/>
          </p:nvPr>
        </p:nvSpPr>
        <p:spPr/>
        <p:txBody>
          <a:bodyPr/>
          <a:lstStyle/>
          <a:p>
            <a:fld id="{067D460F-663C-E64F-9888-515F882595B1}" type="slidenum">
              <a:rPr lang="en-GB" smtClean="0"/>
              <a:t>4</a:t>
            </a:fld>
            <a:endParaRPr lang="en-GB"/>
          </a:p>
        </p:txBody>
      </p:sp>
    </p:spTree>
    <p:extLst>
      <p:ext uri="{BB962C8B-B14F-4D97-AF65-F5344CB8AC3E}">
        <p14:creationId xmlns:p14="http://schemas.microsoft.com/office/powerpoint/2010/main" val="287609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are the factors that might be putting girls off physics? Firstly, research shows that girls tend to plan further ahead than boys and are looking to what might be useful for them in their career.  We are often keen to tell students that they could be engineers or scientists, but sometimes students might get the wrong idea and think that’s the only thing they can do with physics. The other sessions in this bitesize careers series are looking at what can be done in relation to this.  </a:t>
            </a:r>
          </a:p>
          <a:p>
            <a:r>
              <a:rPr lang="en-GB" dirty="0"/>
              <a:t>Secondly, Physics is associated as being a male interest and thirdly. Physics has an image problem – it is seen as hard, and girls tend to underestimate their abilities compared to boys. We will look at these later two issues further. </a:t>
            </a:r>
          </a:p>
        </p:txBody>
      </p:sp>
      <p:sp>
        <p:nvSpPr>
          <p:cNvPr id="4" name="Slide Number Placeholder 3"/>
          <p:cNvSpPr>
            <a:spLocks noGrp="1"/>
          </p:cNvSpPr>
          <p:nvPr>
            <p:ph type="sldNum" sz="quarter" idx="5"/>
          </p:nvPr>
        </p:nvSpPr>
        <p:spPr/>
        <p:txBody>
          <a:bodyPr/>
          <a:lstStyle/>
          <a:p>
            <a:fld id="{EBDBFAF5-EB17-2641-91C4-ACAE7A359321}" type="slidenum">
              <a:rPr lang="en-GB" smtClean="0"/>
              <a:t>5</a:t>
            </a:fld>
            <a:endParaRPr lang="en-GB"/>
          </a:p>
        </p:txBody>
      </p:sp>
    </p:spTree>
    <p:extLst>
      <p:ext uri="{BB962C8B-B14F-4D97-AF65-F5344CB8AC3E}">
        <p14:creationId xmlns:p14="http://schemas.microsoft.com/office/powerpoint/2010/main" val="308879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solidFill>
                  <a:srgbClr val="000000"/>
                </a:solidFill>
                <a:latin typeface="Century Gothic"/>
              </a:rPr>
              <a:t>This slide shows a google image of the word ‘physicist’.  When most of the physicists you see are male and have white hair, you tend to associate physics with old men. Girls, particularly those that identify as ‘girly girls’ therefore have additional work to do to reconcile their personal identity with that of physics. </a:t>
            </a:r>
            <a:endParaRPr lang="en-GB" dirty="0">
              <a:solidFill>
                <a:srgbClr val="0000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Century Gothic" panose="020B0502020202020204" pitchFamily="34" charset="0"/>
            </a:endParaRPr>
          </a:p>
          <a:p>
            <a:r>
              <a:rPr lang="en-GB" dirty="0"/>
              <a:t>There is also a societal unconscious bias that men are smart and physics is hard which puts another mental barrier in place. Even as young as 6, girls tend to identify boys are more ‘smart’</a:t>
            </a:r>
            <a:endParaRPr lang="en-US" dirty="0"/>
          </a:p>
          <a:p>
            <a:endParaRPr lang="en-GB" dirty="0"/>
          </a:p>
          <a:p>
            <a:r>
              <a:rPr lang="en-GB" dirty="0"/>
              <a:t>Pass rates are often low in physics with the expectation that students will struggle to get all questions correct, giving the impression that physics is hard.  </a:t>
            </a:r>
            <a:endParaRPr lang="en-US" dirty="0"/>
          </a:p>
          <a:p>
            <a:endParaRPr lang="en-GB" dirty="0"/>
          </a:p>
          <a:p>
            <a:r>
              <a:rPr lang="en-GB" dirty="0"/>
              <a:t>A girl’s confidence drops in her teens.  She is more likely to see anything less than perfection as a failure. Rather than ‘fail’, they opt out. </a:t>
            </a:r>
            <a:endParaRPr lang="en-US" dirty="0"/>
          </a:p>
          <a:p>
            <a:endParaRPr lang="en-GB" dirty="0"/>
          </a:p>
          <a:p>
            <a:endParaRPr lang="en-GB" dirty="0"/>
          </a:p>
          <a:p>
            <a:endParaRPr lang="en-GB" dirty="0">
              <a:ea typeface="Calibri" panose="020F0502020204030204"/>
              <a:cs typeface="Calibri" panose="020F0502020204030204"/>
            </a:endParaRPr>
          </a:p>
          <a:p>
            <a:endParaRPr lang="en-GB" dirty="0">
              <a:cs typeface="Calibri"/>
            </a:endParaRPr>
          </a:p>
        </p:txBody>
      </p:sp>
      <p:sp>
        <p:nvSpPr>
          <p:cNvPr id="4" name="Slide Number Placeholder 3"/>
          <p:cNvSpPr>
            <a:spLocks noGrp="1"/>
          </p:cNvSpPr>
          <p:nvPr>
            <p:ph type="sldNum" sz="quarter" idx="5"/>
          </p:nvPr>
        </p:nvSpPr>
        <p:spPr/>
        <p:txBody>
          <a:bodyPr/>
          <a:lstStyle/>
          <a:p>
            <a:fld id="{EBDBFAF5-EB17-2641-91C4-ACAE7A359321}" type="slidenum">
              <a:rPr lang="en-GB" smtClean="0"/>
              <a:t>6</a:t>
            </a:fld>
            <a:endParaRPr lang="en-GB"/>
          </a:p>
        </p:txBody>
      </p:sp>
    </p:spTree>
    <p:extLst>
      <p:ext uri="{BB962C8B-B14F-4D97-AF65-F5344CB8AC3E}">
        <p14:creationId xmlns:p14="http://schemas.microsoft.com/office/powerpoint/2010/main" val="1802880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this slide are a number of discussion points from this session for you to look at as a group. Please see the resources handout for further guidance.</a:t>
            </a:r>
          </a:p>
          <a:p>
            <a:r>
              <a:rPr lang="en-GB" dirty="0"/>
              <a:t> </a:t>
            </a:r>
          </a:p>
          <a:p>
            <a:r>
              <a:rPr lang="en-GB" sz="1800" dirty="0">
                <a:effectLst/>
                <a:latin typeface="Arial" panose="020B0604020202020204" pitchFamily="34" charset="0"/>
                <a:ea typeface="Aptos" panose="020B0004020202020204" pitchFamily="34" charset="0"/>
              </a:rPr>
              <a:t>We hope you have found this session useful. Please take a look at the other bitesize sessions.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BDBFAF5-EB17-2641-91C4-ACAE7A359321}" type="slidenum">
              <a:rPr lang="en-GB" smtClean="0"/>
              <a:t>7</a:t>
            </a:fld>
            <a:endParaRPr lang="en-GB"/>
          </a:p>
        </p:txBody>
      </p:sp>
    </p:spTree>
    <p:extLst>
      <p:ext uri="{BB962C8B-B14F-4D97-AF65-F5344CB8AC3E}">
        <p14:creationId xmlns:p14="http://schemas.microsoft.com/office/powerpoint/2010/main" val="1131938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BFAF5-EB17-2641-91C4-ACAE7A359321}" type="slidenum">
              <a:rPr lang="en-GB" smtClean="0"/>
              <a:t>8</a:t>
            </a:fld>
            <a:endParaRPr lang="en-GB"/>
          </a:p>
        </p:txBody>
      </p:sp>
    </p:spTree>
    <p:extLst>
      <p:ext uri="{BB962C8B-B14F-4D97-AF65-F5344CB8AC3E}">
        <p14:creationId xmlns:p14="http://schemas.microsoft.com/office/powerpoint/2010/main" val="410413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BADE-47FD-D489-800E-B7294E7E3E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1B58391-15B8-C329-075D-F902565DC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40B0B6A-B5D8-47B2-8DE1-357E772FB90C}"/>
              </a:ext>
            </a:extLst>
          </p:cNvPr>
          <p:cNvSpPr>
            <a:spLocks noGrp="1"/>
          </p:cNvSpPr>
          <p:nvPr>
            <p:ph type="dt" sz="half" idx="10"/>
          </p:nvPr>
        </p:nvSpPr>
        <p:spPr/>
        <p:txBody>
          <a:bodyPr/>
          <a:lstStyle/>
          <a:p>
            <a:fld id="{350BB95D-D628-C749-89F3-C74EA4F139F1}" type="datetimeFigureOut">
              <a:rPr lang="en-GB" smtClean="0"/>
              <a:t>11/07/2024</a:t>
            </a:fld>
            <a:endParaRPr lang="en-GB"/>
          </a:p>
        </p:txBody>
      </p:sp>
      <p:sp>
        <p:nvSpPr>
          <p:cNvPr id="5" name="Footer Placeholder 4">
            <a:extLst>
              <a:ext uri="{FF2B5EF4-FFF2-40B4-BE49-F238E27FC236}">
                <a16:creationId xmlns:a16="http://schemas.microsoft.com/office/drawing/2014/main" id="{87C51B77-E3C1-C43A-48EA-6FA0D38F2A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30F3CB-889A-58AB-693D-4DB49607EAC7}"/>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69272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B6AE-C086-6483-26CB-8D547579CE6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257746B-FBF9-B03A-1A9F-4F42264085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30899F7-1C36-44DE-3D02-04CAE130F4C2}"/>
              </a:ext>
            </a:extLst>
          </p:cNvPr>
          <p:cNvSpPr>
            <a:spLocks noGrp="1"/>
          </p:cNvSpPr>
          <p:nvPr>
            <p:ph type="dt" sz="half" idx="10"/>
          </p:nvPr>
        </p:nvSpPr>
        <p:spPr/>
        <p:txBody>
          <a:bodyPr/>
          <a:lstStyle/>
          <a:p>
            <a:fld id="{350BB95D-D628-C749-89F3-C74EA4F139F1}" type="datetimeFigureOut">
              <a:rPr lang="en-GB" smtClean="0"/>
              <a:t>11/07/2024</a:t>
            </a:fld>
            <a:endParaRPr lang="en-GB"/>
          </a:p>
        </p:txBody>
      </p:sp>
      <p:sp>
        <p:nvSpPr>
          <p:cNvPr id="5" name="Footer Placeholder 4">
            <a:extLst>
              <a:ext uri="{FF2B5EF4-FFF2-40B4-BE49-F238E27FC236}">
                <a16:creationId xmlns:a16="http://schemas.microsoft.com/office/drawing/2014/main" id="{1F7A36AE-15FB-C48D-DF96-DEE3A51160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7C271C-D9F3-BAE3-6AEB-58168E705081}"/>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52255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30932-21A9-FA81-9A0A-702D292A532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01E66E5-14DA-A2C4-57CC-FCE67509AB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00CA8E-AFAF-FC84-5539-F9B9AADFA8B1}"/>
              </a:ext>
            </a:extLst>
          </p:cNvPr>
          <p:cNvSpPr>
            <a:spLocks noGrp="1"/>
          </p:cNvSpPr>
          <p:nvPr>
            <p:ph type="dt" sz="half" idx="10"/>
          </p:nvPr>
        </p:nvSpPr>
        <p:spPr/>
        <p:txBody>
          <a:bodyPr/>
          <a:lstStyle/>
          <a:p>
            <a:fld id="{350BB95D-D628-C749-89F3-C74EA4F139F1}" type="datetimeFigureOut">
              <a:rPr lang="en-GB" smtClean="0"/>
              <a:t>11/07/2024</a:t>
            </a:fld>
            <a:endParaRPr lang="en-GB"/>
          </a:p>
        </p:txBody>
      </p:sp>
      <p:sp>
        <p:nvSpPr>
          <p:cNvPr id="5" name="Footer Placeholder 4">
            <a:extLst>
              <a:ext uri="{FF2B5EF4-FFF2-40B4-BE49-F238E27FC236}">
                <a16:creationId xmlns:a16="http://schemas.microsoft.com/office/drawing/2014/main" id="{6AB95655-2994-3AF8-1EE4-0EBBC37CA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D12370-A41A-B461-9F42-33889DD5F1CA}"/>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162359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FE32-B03D-04F6-6983-FE30DEE52A7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FEDF8E0-4124-C1DD-B552-FE0B1AAFF8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00E358-950E-B32E-BE51-6681E328DDD0}"/>
              </a:ext>
            </a:extLst>
          </p:cNvPr>
          <p:cNvSpPr>
            <a:spLocks noGrp="1"/>
          </p:cNvSpPr>
          <p:nvPr>
            <p:ph type="dt" sz="half" idx="10"/>
          </p:nvPr>
        </p:nvSpPr>
        <p:spPr/>
        <p:txBody>
          <a:bodyPr/>
          <a:lstStyle/>
          <a:p>
            <a:fld id="{350BB95D-D628-C749-89F3-C74EA4F139F1}" type="datetimeFigureOut">
              <a:rPr lang="en-GB" smtClean="0"/>
              <a:t>11/07/2024</a:t>
            </a:fld>
            <a:endParaRPr lang="en-GB"/>
          </a:p>
        </p:txBody>
      </p:sp>
      <p:sp>
        <p:nvSpPr>
          <p:cNvPr id="5" name="Footer Placeholder 4">
            <a:extLst>
              <a:ext uri="{FF2B5EF4-FFF2-40B4-BE49-F238E27FC236}">
                <a16:creationId xmlns:a16="http://schemas.microsoft.com/office/drawing/2014/main" id="{A9B1A185-82E5-B218-5EF0-C01E3CBFCA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165FF-AF19-7F6A-09E7-59E93C8BE0FF}"/>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85648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D50F-47A5-8FD5-AF59-BB88F3CCA6D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6EC956F-5152-8ED0-8C4C-1400D9268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2A8957-06EA-ED0D-1946-80351017CB8B}"/>
              </a:ext>
            </a:extLst>
          </p:cNvPr>
          <p:cNvSpPr>
            <a:spLocks noGrp="1"/>
          </p:cNvSpPr>
          <p:nvPr>
            <p:ph type="dt" sz="half" idx="10"/>
          </p:nvPr>
        </p:nvSpPr>
        <p:spPr/>
        <p:txBody>
          <a:bodyPr/>
          <a:lstStyle/>
          <a:p>
            <a:fld id="{350BB95D-D628-C749-89F3-C74EA4F139F1}" type="datetimeFigureOut">
              <a:rPr lang="en-GB" smtClean="0"/>
              <a:t>11/07/2024</a:t>
            </a:fld>
            <a:endParaRPr lang="en-GB"/>
          </a:p>
        </p:txBody>
      </p:sp>
      <p:sp>
        <p:nvSpPr>
          <p:cNvPr id="5" name="Footer Placeholder 4">
            <a:extLst>
              <a:ext uri="{FF2B5EF4-FFF2-40B4-BE49-F238E27FC236}">
                <a16:creationId xmlns:a16="http://schemas.microsoft.com/office/drawing/2014/main" id="{904985D6-F134-1EB2-DDED-3D4732294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AAB6D-C1F2-4A37-69A4-24C773E1E7DD}"/>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263165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D773-243B-AEC6-F83F-C115267D8A1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E855AFC-E08F-3C67-3795-0555BE34E62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B0AD18D-A5D0-AE9C-5CC7-657A4BC950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72638DA-0A60-8E01-5E65-40E897F42F64}"/>
              </a:ext>
            </a:extLst>
          </p:cNvPr>
          <p:cNvSpPr>
            <a:spLocks noGrp="1"/>
          </p:cNvSpPr>
          <p:nvPr>
            <p:ph type="dt" sz="half" idx="10"/>
          </p:nvPr>
        </p:nvSpPr>
        <p:spPr/>
        <p:txBody>
          <a:bodyPr/>
          <a:lstStyle/>
          <a:p>
            <a:fld id="{350BB95D-D628-C749-89F3-C74EA4F139F1}" type="datetimeFigureOut">
              <a:rPr lang="en-GB" smtClean="0"/>
              <a:t>11/07/2024</a:t>
            </a:fld>
            <a:endParaRPr lang="en-GB"/>
          </a:p>
        </p:txBody>
      </p:sp>
      <p:sp>
        <p:nvSpPr>
          <p:cNvPr id="6" name="Footer Placeholder 5">
            <a:extLst>
              <a:ext uri="{FF2B5EF4-FFF2-40B4-BE49-F238E27FC236}">
                <a16:creationId xmlns:a16="http://schemas.microsoft.com/office/drawing/2014/main" id="{74A799CE-E0DB-7BEB-A56A-C4997D5B27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FD4851-19D4-0BFA-287E-70641DD33034}"/>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291341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5714-846C-7C53-23A1-6D95B986EC5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E0D5446-6637-EC63-C67E-CE931F1FD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B022F4-156A-561D-2646-0D5742F187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7E729ED-DABB-E47F-7926-26357AAC7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90DB1B-343B-C338-FBD0-7DDADC5B22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99000B5-2B4E-4C9C-32FD-ADBB37CF88DE}"/>
              </a:ext>
            </a:extLst>
          </p:cNvPr>
          <p:cNvSpPr>
            <a:spLocks noGrp="1"/>
          </p:cNvSpPr>
          <p:nvPr>
            <p:ph type="dt" sz="half" idx="10"/>
          </p:nvPr>
        </p:nvSpPr>
        <p:spPr/>
        <p:txBody>
          <a:bodyPr/>
          <a:lstStyle/>
          <a:p>
            <a:fld id="{350BB95D-D628-C749-89F3-C74EA4F139F1}" type="datetimeFigureOut">
              <a:rPr lang="en-GB" smtClean="0"/>
              <a:t>11/07/2024</a:t>
            </a:fld>
            <a:endParaRPr lang="en-GB"/>
          </a:p>
        </p:txBody>
      </p:sp>
      <p:sp>
        <p:nvSpPr>
          <p:cNvPr id="8" name="Footer Placeholder 7">
            <a:extLst>
              <a:ext uri="{FF2B5EF4-FFF2-40B4-BE49-F238E27FC236}">
                <a16:creationId xmlns:a16="http://schemas.microsoft.com/office/drawing/2014/main" id="{E5B756BE-4AA9-086A-E67B-98BDFB6316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5D35EA-24BF-C130-6A51-10FAF1D76DF4}"/>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29852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3C11-6A95-D213-D71C-28501F80E44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75B0066-898A-BF81-F77E-6DFAC4B1C0DA}"/>
              </a:ext>
            </a:extLst>
          </p:cNvPr>
          <p:cNvSpPr>
            <a:spLocks noGrp="1"/>
          </p:cNvSpPr>
          <p:nvPr>
            <p:ph type="dt" sz="half" idx="10"/>
          </p:nvPr>
        </p:nvSpPr>
        <p:spPr/>
        <p:txBody>
          <a:bodyPr/>
          <a:lstStyle/>
          <a:p>
            <a:fld id="{350BB95D-D628-C749-89F3-C74EA4F139F1}" type="datetimeFigureOut">
              <a:rPr lang="en-GB" smtClean="0"/>
              <a:t>11/07/2024</a:t>
            </a:fld>
            <a:endParaRPr lang="en-GB"/>
          </a:p>
        </p:txBody>
      </p:sp>
      <p:sp>
        <p:nvSpPr>
          <p:cNvPr id="4" name="Footer Placeholder 3">
            <a:extLst>
              <a:ext uri="{FF2B5EF4-FFF2-40B4-BE49-F238E27FC236}">
                <a16:creationId xmlns:a16="http://schemas.microsoft.com/office/drawing/2014/main" id="{6944A402-FAEC-95E5-4C72-4CD17611A6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99E130-3FCE-27BF-AF59-E927084F0E83}"/>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163648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BEB06-3586-08CC-EF83-8EEEB82204FA}"/>
              </a:ext>
            </a:extLst>
          </p:cNvPr>
          <p:cNvSpPr>
            <a:spLocks noGrp="1"/>
          </p:cNvSpPr>
          <p:nvPr>
            <p:ph type="dt" sz="half" idx="10"/>
          </p:nvPr>
        </p:nvSpPr>
        <p:spPr/>
        <p:txBody>
          <a:bodyPr/>
          <a:lstStyle/>
          <a:p>
            <a:fld id="{350BB95D-D628-C749-89F3-C74EA4F139F1}" type="datetimeFigureOut">
              <a:rPr lang="en-GB" smtClean="0"/>
              <a:t>11/07/2024</a:t>
            </a:fld>
            <a:endParaRPr lang="en-GB"/>
          </a:p>
        </p:txBody>
      </p:sp>
      <p:sp>
        <p:nvSpPr>
          <p:cNvPr id="3" name="Footer Placeholder 2">
            <a:extLst>
              <a:ext uri="{FF2B5EF4-FFF2-40B4-BE49-F238E27FC236}">
                <a16:creationId xmlns:a16="http://schemas.microsoft.com/office/drawing/2014/main" id="{EF51DD7F-1A35-5C41-A496-3B45713112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78A61A-0699-893A-1839-EB1931D8ED4B}"/>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88331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9ED2-339B-E9C7-02F4-9EFEFEFDDB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C3D625C-E7B5-BF07-4FE5-750AB0E32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203ECBA-AADD-6CF2-3CFE-4F429CC16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47B408-4852-5D90-73C8-324F9C3BDEDE}"/>
              </a:ext>
            </a:extLst>
          </p:cNvPr>
          <p:cNvSpPr>
            <a:spLocks noGrp="1"/>
          </p:cNvSpPr>
          <p:nvPr>
            <p:ph type="dt" sz="half" idx="10"/>
          </p:nvPr>
        </p:nvSpPr>
        <p:spPr/>
        <p:txBody>
          <a:bodyPr/>
          <a:lstStyle/>
          <a:p>
            <a:fld id="{350BB95D-D628-C749-89F3-C74EA4F139F1}" type="datetimeFigureOut">
              <a:rPr lang="en-GB" smtClean="0"/>
              <a:t>11/07/2024</a:t>
            </a:fld>
            <a:endParaRPr lang="en-GB"/>
          </a:p>
        </p:txBody>
      </p:sp>
      <p:sp>
        <p:nvSpPr>
          <p:cNvPr id="6" name="Footer Placeholder 5">
            <a:extLst>
              <a:ext uri="{FF2B5EF4-FFF2-40B4-BE49-F238E27FC236}">
                <a16:creationId xmlns:a16="http://schemas.microsoft.com/office/drawing/2014/main" id="{3532F8BA-E2CB-ED5D-A8EB-545F4B304A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F0AC57-211E-18A1-D3E6-829470D0A280}"/>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38594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2804-5F77-0029-0932-F44F97A5F6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C7B81D1-C139-6228-C79B-A76FAFF31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8EBD72-7591-55BF-EE19-4CD7C5D6F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8AD359-4EC3-17EB-C69A-3CEBC12518D2}"/>
              </a:ext>
            </a:extLst>
          </p:cNvPr>
          <p:cNvSpPr>
            <a:spLocks noGrp="1"/>
          </p:cNvSpPr>
          <p:nvPr>
            <p:ph type="dt" sz="half" idx="10"/>
          </p:nvPr>
        </p:nvSpPr>
        <p:spPr/>
        <p:txBody>
          <a:bodyPr/>
          <a:lstStyle/>
          <a:p>
            <a:fld id="{350BB95D-D628-C749-89F3-C74EA4F139F1}" type="datetimeFigureOut">
              <a:rPr lang="en-GB" smtClean="0"/>
              <a:t>11/07/2024</a:t>
            </a:fld>
            <a:endParaRPr lang="en-GB"/>
          </a:p>
        </p:txBody>
      </p:sp>
      <p:sp>
        <p:nvSpPr>
          <p:cNvPr id="6" name="Footer Placeholder 5">
            <a:extLst>
              <a:ext uri="{FF2B5EF4-FFF2-40B4-BE49-F238E27FC236}">
                <a16:creationId xmlns:a16="http://schemas.microsoft.com/office/drawing/2014/main" id="{ECF2C5D5-75BD-3A82-D007-976F001B6F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D2BAE5-7237-DBBC-2A43-FD8FCAF1FE16}"/>
              </a:ext>
            </a:extLst>
          </p:cNvPr>
          <p:cNvSpPr>
            <a:spLocks noGrp="1"/>
          </p:cNvSpPr>
          <p:nvPr>
            <p:ph type="sldNum" sz="quarter" idx="12"/>
          </p:nvPr>
        </p:nvSpPr>
        <p:spPr/>
        <p:txBody>
          <a:bodyPr/>
          <a:lstStyle/>
          <a:p>
            <a:fld id="{D35A8392-BB5B-5944-B487-7AB5DBA78F7F}" type="slidenum">
              <a:rPr lang="en-GB" smtClean="0"/>
              <a:t>‹#›</a:t>
            </a:fld>
            <a:endParaRPr lang="en-GB"/>
          </a:p>
        </p:txBody>
      </p:sp>
    </p:spTree>
    <p:extLst>
      <p:ext uri="{BB962C8B-B14F-4D97-AF65-F5344CB8AC3E}">
        <p14:creationId xmlns:p14="http://schemas.microsoft.com/office/powerpoint/2010/main" val="96972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E010A-5D67-F597-6037-F91DF3C3FFCC}"/>
              </a:ext>
            </a:extLst>
          </p:cNvPr>
          <p:cNvSpPr>
            <a:spLocks noGrp="1"/>
          </p:cNvSpPr>
          <p:nvPr>
            <p:ph type="title"/>
          </p:nvPr>
        </p:nvSpPr>
        <p:spPr>
          <a:xfrm>
            <a:off x="838200" y="365125"/>
            <a:ext cx="5479473"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F90B9965-8A88-7E2C-FF25-C0165F00C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B0B832B2-2B39-BC10-7442-B0528E8AF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BB95D-D628-C749-89F3-C74EA4F139F1}" type="datetimeFigureOut">
              <a:rPr lang="en-GB" smtClean="0"/>
              <a:t>11/07/2024</a:t>
            </a:fld>
            <a:endParaRPr lang="en-GB"/>
          </a:p>
        </p:txBody>
      </p:sp>
      <p:sp>
        <p:nvSpPr>
          <p:cNvPr id="5" name="Footer Placeholder 4">
            <a:extLst>
              <a:ext uri="{FF2B5EF4-FFF2-40B4-BE49-F238E27FC236}">
                <a16:creationId xmlns:a16="http://schemas.microsoft.com/office/drawing/2014/main" id="{51AE954A-EFCF-26B3-99F8-FAD32623B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A15183-09C6-53DD-5E15-0FD7E2F92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A8392-BB5B-5944-B487-7AB5DBA78F7F}" type="slidenum">
              <a:rPr lang="en-GB" smtClean="0"/>
              <a:t>‹#›</a:t>
            </a:fld>
            <a:endParaRPr lang="en-GB"/>
          </a:p>
        </p:txBody>
      </p:sp>
      <p:pic>
        <p:nvPicPr>
          <p:cNvPr id="8" name="Picture 1" descr="page2image19230496">
            <a:extLst>
              <a:ext uri="{FF2B5EF4-FFF2-40B4-BE49-F238E27FC236}">
                <a16:creationId xmlns:a16="http://schemas.microsoft.com/office/drawing/2014/main" id="{987468C8-8C03-511E-15A2-E57B9DAA069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36429" y="273519"/>
            <a:ext cx="3412732" cy="10865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7DBAD98-863A-20F7-A832-10973225C393}"/>
              </a:ext>
            </a:extLst>
          </p:cNvPr>
          <p:cNvPicPr>
            <a:picLocks noChangeAspect="1"/>
          </p:cNvPicPr>
          <p:nvPr userDrawn="1"/>
        </p:nvPicPr>
        <p:blipFill rotWithShape="1">
          <a:blip r:embed="rId14"/>
          <a:srcRect l="9360" t="18032" r="8652" b="15323"/>
          <a:stretch/>
        </p:blipFill>
        <p:spPr>
          <a:xfrm>
            <a:off x="6650182" y="476627"/>
            <a:ext cx="2029033" cy="883414"/>
          </a:xfrm>
          <a:prstGeom prst="rect">
            <a:avLst/>
          </a:prstGeom>
        </p:spPr>
      </p:pic>
    </p:spTree>
    <p:extLst>
      <p:ext uri="{BB962C8B-B14F-4D97-AF65-F5344CB8AC3E}">
        <p14:creationId xmlns:p14="http://schemas.microsoft.com/office/powerpoint/2010/main" val="156617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League Gothic"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34_E4255537.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8_C5C3B7F7.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youtube.com/watch?v=nWu44AqF0iI&amp;t=2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mailto:info@physicspartners.com" TargetMode="External"/><Relationship Id="rId4" Type="http://schemas.openxmlformats.org/officeDocument/2006/relationships/hyperlink" Target="http://www.physicspartner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9F4AE-492C-8468-BC58-EC88696058B8}"/>
              </a:ext>
            </a:extLst>
          </p:cNvPr>
          <p:cNvSpPr txBox="1"/>
          <p:nvPr/>
        </p:nvSpPr>
        <p:spPr>
          <a:xfrm>
            <a:off x="1887008" y="2495309"/>
            <a:ext cx="9324885" cy="584775"/>
          </a:xfrm>
          <a:prstGeom prst="rect">
            <a:avLst/>
          </a:prstGeom>
          <a:noFill/>
        </p:spPr>
        <p:txBody>
          <a:bodyPr wrap="square" lIns="91440" tIns="45720" rIns="91440" bIns="45720" rtlCol="0" anchor="t">
            <a:spAutoFit/>
          </a:bodyPr>
          <a:lstStyle/>
          <a:p>
            <a:r>
              <a:rPr lang="en-US" sz="3200" b="1" dirty="0">
                <a:solidFill>
                  <a:srgbClr val="404A60"/>
                </a:solidFill>
                <a:latin typeface="Arial"/>
                <a:cs typeface="Arial"/>
              </a:rPr>
              <a:t>Bitesize Physics Career Resources</a:t>
            </a:r>
            <a:endParaRPr lang="en-US" sz="3200" b="1" dirty="0">
              <a:solidFill>
                <a:srgbClr val="404A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10E65A1-338A-5C72-8327-CD8CD39E2C21}"/>
              </a:ext>
            </a:extLst>
          </p:cNvPr>
          <p:cNvSpPr txBox="1"/>
          <p:nvPr/>
        </p:nvSpPr>
        <p:spPr>
          <a:xfrm>
            <a:off x="1887008" y="3248526"/>
            <a:ext cx="8417984" cy="1077218"/>
          </a:xfrm>
          <a:prstGeom prst="rect">
            <a:avLst/>
          </a:prstGeom>
          <a:noFill/>
        </p:spPr>
        <p:txBody>
          <a:bodyPr wrap="square">
            <a:spAutoFit/>
          </a:bodyPr>
          <a:lstStyle/>
          <a:p>
            <a:r>
              <a:rPr lang="en-GB" sz="3200" b="1" dirty="0">
                <a:solidFill>
                  <a:srgbClr val="404A60"/>
                </a:solidFill>
                <a:latin typeface="Arial" panose="020B0604020202020204" pitchFamily="34" charset="0"/>
                <a:cs typeface="Arial" panose="020B0604020202020204" pitchFamily="34" charset="0"/>
              </a:rPr>
              <a:t>Empowering girls in STEM careers: Why girls don’t choose physics</a:t>
            </a:r>
            <a:endParaRPr lang="en-GB" sz="3200" dirty="0">
              <a:solidFill>
                <a:srgbClr val="404A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74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EB18F1-9D0E-52F0-6610-C84C0C8BB7F5}"/>
              </a:ext>
            </a:extLst>
          </p:cNvPr>
          <p:cNvSpPr txBox="1"/>
          <p:nvPr/>
        </p:nvSpPr>
        <p:spPr>
          <a:xfrm>
            <a:off x="1069624" y="1703519"/>
            <a:ext cx="4750018" cy="646331"/>
          </a:xfrm>
          <a:prstGeom prst="rect">
            <a:avLst/>
          </a:prstGeom>
          <a:noFill/>
        </p:spPr>
        <p:txBody>
          <a:bodyPr wrap="none" rtlCol="0">
            <a:spAutoFit/>
          </a:bodyPr>
          <a:lstStyle/>
          <a:p>
            <a:r>
              <a:rPr lang="en-GB" sz="3600" b="1" dirty="0">
                <a:solidFill>
                  <a:srgbClr val="404A60"/>
                </a:solidFill>
                <a:latin typeface="Arial" panose="020B0604020202020204" pitchFamily="34" charset="0"/>
                <a:ea typeface="+mj-ea"/>
                <a:cs typeface="Arial" panose="020B0604020202020204" pitchFamily="34" charset="0"/>
              </a:rPr>
              <a:t>Aims</a:t>
            </a:r>
            <a:r>
              <a:rPr lang="en-GB" sz="3600" b="1" dirty="0">
                <a:solidFill>
                  <a:srgbClr val="404A60"/>
                </a:solidFill>
                <a:latin typeface="Arial" panose="020B0604020202020204" pitchFamily="34" charset="0"/>
                <a:cs typeface="Arial" panose="020B0604020202020204" pitchFamily="34" charset="0"/>
              </a:rPr>
              <a:t> </a:t>
            </a:r>
            <a:r>
              <a:rPr lang="en-GB" sz="3600" b="1" dirty="0">
                <a:solidFill>
                  <a:srgbClr val="404A60"/>
                </a:solidFill>
                <a:latin typeface="Arial" panose="020B0604020202020204" pitchFamily="34" charset="0"/>
                <a:ea typeface="+mj-ea"/>
                <a:cs typeface="Arial" panose="020B0604020202020204" pitchFamily="34" charset="0"/>
              </a:rPr>
              <a:t>for this section</a:t>
            </a:r>
          </a:p>
        </p:txBody>
      </p:sp>
      <p:sp>
        <p:nvSpPr>
          <p:cNvPr id="3" name="TextBox 2">
            <a:extLst>
              <a:ext uri="{FF2B5EF4-FFF2-40B4-BE49-F238E27FC236}">
                <a16:creationId xmlns:a16="http://schemas.microsoft.com/office/drawing/2014/main" id="{EF6B6298-726F-20A4-D2D1-33B5AB11EEA9}"/>
              </a:ext>
            </a:extLst>
          </p:cNvPr>
          <p:cNvSpPr txBox="1"/>
          <p:nvPr/>
        </p:nvSpPr>
        <p:spPr>
          <a:xfrm>
            <a:off x="1069624" y="2601516"/>
            <a:ext cx="8624990" cy="1015663"/>
          </a:xfrm>
          <a:prstGeom prst="rect">
            <a:avLst/>
          </a:prstGeom>
          <a:noFill/>
        </p:spPr>
        <p:txBody>
          <a:bodyPr wrap="none" rtlCol="0">
            <a:spAutoFit/>
          </a:bodyPr>
          <a:lstStyle/>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We will consider:</a:t>
            </a:r>
          </a:p>
          <a:p>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The factors that may put off female students from taking physical sciences</a:t>
            </a:r>
          </a:p>
        </p:txBody>
      </p:sp>
    </p:spTree>
    <p:extLst>
      <p:ext uri="{BB962C8B-B14F-4D97-AF65-F5344CB8AC3E}">
        <p14:creationId xmlns:p14="http://schemas.microsoft.com/office/powerpoint/2010/main" val="264898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BBE78B0-230A-4AED-D917-E4993B821B34}"/>
              </a:ext>
            </a:extLst>
          </p:cNvPr>
          <p:cNvSpPr txBox="1"/>
          <p:nvPr/>
        </p:nvSpPr>
        <p:spPr>
          <a:xfrm>
            <a:off x="1110430" y="4259316"/>
            <a:ext cx="11443097" cy="646331"/>
          </a:xfrm>
          <a:prstGeom prst="rect">
            <a:avLst/>
          </a:prstGeom>
          <a:noFill/>
        </p:spPr>
        <p:txBody>
          <a:bodyPr wrap="square">
            <a:spAutoFit/>
          </a:bodyPr>
          <a:lstStyle/>
          <a:p>
            <a:r>
              <a:rPr lang="en-GB" sz="3600" b="1" dirty="0">
                <a:solidFill>
                  <a:srgbClr val="303849"/>
                </a:solidFill>
                <a:latin typeface="Arial" panose="020B0604020202020204" pitchFamily="34" charset="0"/>
                <a:ea typeface="+mj-ea"/>
                <a:cs typeface="Arial" panose="020B0604020202020204" pitchFamily="34" charset="0"/>
              </a:rPr>
              <a:t>Why do people choose A-level physics?</a:t>
            </a:r>
          </a:p>
        </p:txBody>
      </p:sp>
      <p:sp>
        <p:nvSpPr>
          <p:cNvPr id="3" name="TextBox 2">
            <a:extLst>
              <a:ext uri="{FF2B5EF4-FFF2-40B4-BE49-F238E27FC236}">
                <a16:creationId xmlns:a16="http://schemas.microsoft.com/office/drawing/2014/main" id="{810C307F-B376-40A5-1C25-39D655585B98}"/>
              </a:ext>
            </a:extLst>
          </p:cNvPr>
          <p:cNvSpPr txBox="1"/>
          <p:nvPr/>
        </p:nvSpPr>
        <p:spPr>
          <a:xfrm>
            <a:off x="1365016" y="4634032"/>
            <a:ext cx="6214895" cy="1938992"/>
          </a:xfrm>
          <a:prstGeom prst="rect">
            <a:avLst/>
          </a:prstGeom>
          <a:noFill/>
        </p:spPr>
        <p:txBody>
          <a:bodyPr wrap="square" lIns="91440" tIns="45720" rIns="91440" bIns="45720" anchor="t">
            <a:spAutoFit/>
          </a:bodyPr>
          <a:lstStyle/>
          <a:p>
            <a:pPr algn="l"/>
            <a:endParaRPr lang="en-GB" sz="2000" b="1" i="0" u="none" strike="noStrike" dirty="0">
              <a:solidFill>
                <a:srgbClr val="404A60"/>
              </a:solidFill>
              <a:effectLst/>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Encouragement by a key adult</a:t>
            </a:r>
          </a:p>
          <a:p>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404A60"/>
                </a:solidFill>
                <a:latin typeface="Tahoma"/>
                <a:ea typeface="Tahoma"/>
                <a:cs typeface="Tahoma"/>
              </a:rPr>
              <a:t>Job satisfaction/salary rewards</a:t>
            </a:r>
          </a:p>
          <a:p>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404A60"/>
                </a:solidFill>
                <a:latin typeface="Tahoma"/>
                <a:ea typeface="Tahoma"/>
                <a:cs typeface="Tahoma"/>
              </a:rPr>
              <a:t>Confident in the subject/well-taught</a:t>
            </a:r>
          </a:p>
        </p:txBody>
      </p:sp>
      <p:sp>
        <p:nvSpPr>
          <p:cNvPr id="2" name="TextBox 1">
            <a:extLst>
              <a:ext uri="{FF2B5EF4-FFF2-40B4-BE49-F238E27FC236}">
                <a16:creationId xmlns:a16="http://schemas.microsoft.com/office/drawing/2014/main" id="{3FC20DB5-F769-B792-2972-53F1BB116FE3}"/>
              </a:ext>
            </a:extLst>
          </p:cNvPr>
          <p:cNvSpPr txBox="1"/>
          <p:nvPr/>
        </p:nvSpPr>
        <p:spPr>
          <a:xfrm>
            <a:off x="1365017" y="1925462"/>
            <a:ext cx="6214895" cy="2246769"/>
          </a:xfrm>
          <a:prstGeom prst="rect">
            <a:avLst/>
          </a:prstGeom>
          <a:noFill/>
        </p:spPr>
        <p:txBody>
          <a:bodyPr wrap="square">
            <a:spAutoFit/>
          </a:bodyPr>
          <a:lstStyle/>
          <a:p>
            <a:pPr algn="l"/>
            <a:endParaRPr lang="en-GB" sz="2000" b="1" i="0" u="none" strike="noStrike" dirty="0">
              <a:solidFill>
                <a:srgbClr val="404A60"/>
              </a:solidFill>
              <a:effectLst/>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Maths 89,605</a:t>
            </a:r>
          </a:p>
          <a:p>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Biology 66,220</a:t>
            </a:r>
          </a:p>
          <a:p>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Physics 36,770 (9</a:t>
            </a:r>
            <a:r>
              <a:rPr lang="en-GB" sz="2000" baseline="30000" dirty="0">
                <a:solidFill>
                  <a:srgbClr val="404A60"/>
                </a:solidFill>
                <a:latin typeface="Tahoma" panose="020B0604030504040204" pitchFamily="34" charset="0"/>
                <a:ea typeface="Tahoma" panose="020B0604030504040204" pitchFamily="34" charset="0"/>
                <a:cs typeface="Tahoma" panose="020B0604030504040204" pitchFamily="34" charset="0"/>
              </a:rPr>
              <a:t>th</a:t>
            </a: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 most popular)</a:t>
            </a:r>
          </a:p>
          <a:p>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AE9A04B7-036A-986B-2E10-AEF2C56446CF}"/>
              </a:ext>
            </a:extLst>
          </p:cNvPr>
          <p:cNvSpPr txBox="1"/>
          <p:nvPr/>
        </p:nvSpPr>
        <p:spPr>
          <a:xfrm>
            <a:off x="1110431" y="1463661"/>
            <a:ext cx="11443097" cy="646331"/>
          </a:xfrm>
          <a:prstGeom prst="rect">
            <a:avLst/>
          </a:prstGeom>
          <a:noFill/>
        </p:spPr>
        <p:txBody>
          <a:bodyPr wrap="square">
            <a:spAutoFit/>
          </a:bodyPr>
          <a:lstStyle/>
          <a:p>
            <a:r>
              <a:rPr lang="en-GB" sz="3600" b="1" dirty="0">
                <a:solidFill>
                  <a:srgbClr val="303849"/>
                </a:solidFill>
                <a:latin typeface="Arial" panose="020B0604020202020204" pitchFamily="34" charset="0"/>
                <a:ea typeface="+mj-ea"/>
                <a:cs typeface="Arial" panose="020B0604020202020204" pitchFamily="34" charset="0"/>
              </a:rPr>
              <a:t>How popular is A-level physics?</a:t>
            </a:r>
          </a:p>
        </p:txBody>
      </p:sp>
    </p:spTree>
    <p:extLst>
      <p:ext uri="{BB962C8B-B14F-4D97-AF65-F5344CB8AC3E}">
        <p14:creationId xmlns:p14="http://schemas.microsoft.com/office/powerpoint/2010/main" val="375935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06F3B9-F0DB-0187-B7ED-132540F05444}"/>
              </a:ext>
            </a:extLst>
          </p:cNvPr>
          <p:cNvSpPr txBox="1"/>
          <p:nvPr/>
        </p:nvSpPr>
        <p:spPr>
          <a:xfrm>
            <a:off x="900783" y="1363096"/>
            <a:ext cx="9059853" cy="646331"/>
          </a:xfrm>
          <a:prstGeom prst="rect">
            <a:avLst/>
          </a:prstGeom>
          <a:noFill/>
        </p:spPr>
        <p:txBody>
          <a:bodyPr wrap="square">
            <a:spAutoFit/>
          </a:bodyPr>
          <a:lstStyle/>
          <a:p>
            <a:r>
              <a:rPr lang="en-GB" sz="3600" b="1" dirty="0">
                <a:solidFill>
                  <a:srgbClr val="303849"/>
                </a:solidFill>
                <a:latin typeface="Arial" panose="020B0604020202020204" pitchFamily="34" charset="0"/>
                <a:ea typeface="+mj-ea"/>
                <a:cs typeface="Arial" panose="020B0604020202020204" pitchFamily="34" charset="0"/>
              </a:rPr>
              <a:t>What is the current gender balance?</a:t>
            </a:r>
          </a:p>
        </p:txBody>
      </p:sp>
      <p:sp>
        <p:nvSpPr>
          <p:cNvPr id="5" name="TextBox 4">
            <a:extLst>
              <a:ext uri="{FF2B5EF4-FFF2-40B4-BE49-F238E27FC236}">
                <a16:creationId xmlns:a16="http://schemas.microsoft.com/office/drawing/2014/main" id="{FF54D70B-EDA7-7C37-2FBC-9380C17559E2}"/>
              </a:ext>
            </a:extLst>
          </p:cNvPr>
          <p:cNvSpPr txBox="1"/>
          <p:nvPr/>
        </p:nvSpPr>
        <p:spPr>
          <a:xfrm>
            <a:off x="702434" y="3728233"/>
            <a:ext cx="11077189" cy="738664"/>
          </a:xfrm>
          <a:prstGeom prst="rect">
            <a:avLst/>
          </a:prstGeom>
          <a:noFill/>
        </p:spPr>
        <p:txBody>
          <a:bodyPr wrap="square">
            <a:spAutoFit/>
          </a:bodyPr>
          <a:lstStyle/>
          <a:p>
            <a:endParaRPr lang="en-GB" sz="1400" b="0" i="0" u="none" strike="noStrike" dirty="0">
              <a:solidFill>
                <a:srgbClr val="000000"/>
              </a:solidFill>
              <a:effectLst/>
              <a:latin typeface="Century Gothic" panose="020B0502020202020204" pitchFamily="34" charset="0"/>
            </a:endParaRPr>
          </a:p>
          <a:p>
            <a:pPr algn="l"/>
            <a:endParaRPr lang="en-GB" sz="1400" b="0" i="0" u="none" strike="noStrike" dirty="0">
              <a:solidFill>
                <a:srgbClr val="000000"/>
              </a:solidFill>
              <a:effectLst/>
              <a:latin typeface="Century Gothic" panose="020B0502020202020204" pitchFamily="34" charset="0"/>
            </a:endParaRPr>
          </a:p>
          <a:p>
            <a:pPr algn="l"/>
            <a:endParaRPr lang="en-GB" sz="1400" dirty="0">
              <a:solidFill>
                <a:srgbClr val="000000"/>
              </a:solidFill>
              <a:latin typeface="Century Gothic" panose="020B0502020202020204" pitchFamily="34" charset="0"/>
            </a:endParaRPr>
          </a:p>
        </p:txBody>
      </p:sp>
      <p:pic>
        <p:nvPicPr>
          <p:cNvPr id="2" name="Picture 2">
            <a:extLst>
              <a:ext uri="{FF2B5EF4-FFF2-40B4-BE49-F238E27FC236}">
                <a16:creationId xmlns:a16="http://schemas.microsoft.com/office/drawing/2014/main" id="{0382C6A1-D184-A627-2D82-E6058335F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759" y="2009427"/>
            <a:ext cx="6846502" cy="457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5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2358EA-00EC-9F7F-3B22-4CB42B900C37}"/>
              </a:ext>
            </a:extLst>
          </p:cNvPr>
          <p:cNvSpPr txBox="1"/>
          <p:nvPr/>
        </p:nvSpPr>
        <p:spPr>
          <a:xfrm>
            <a:off x="956573" y="1676801"/>
            <a:ext cx="6099048" cy="646331"/>
          </a:xfrm>
          <a:prstGeom prst="rect">
            <a:avLst/>
          </a:prstGeom>
          <a:noFill/>
        </p:spPr>
        <p:txBody>
          <a:bodyPr wrap="square">
            <a:spAutoFit/>
          </a:bodyPr>
          <a:lstStyle/>
          <a:p>
            <a:r>
              <a:rPr lang="en-GB" sz="3600" b="1" dirty="0">
                <a:solidFill>
                  <a:srgbClr val="404A60"/>
                </a:solidFill>
                <a:latin typeface="Arial" panose="020B0604020202020204" pitchFamily="34" charset="0"/>
                <a:ea typeface="+mj-ea"/>
                <a:cs typeface="Arial" panose="020B0604020202020204" pitchFamily="34" charset="0"/>
              </a:rPr>
              <a:t>What might put girls off?</a:t>
            </a:r>
          </a:p>
        </p:txBody>
      </p:sp>
      <p:sp>
        <p:nvSpPr>
          <p:cNvPr id="10" name="TextBox 9">
            <a:extLst>
              <a:ext uri="{FF2B5EF4-FFF2-40B4-BE49-F238E27FC236}">
                <a16:creationId xmlns:a16="http://schemas.microsoft.com/office/drawing/2014/main" id="{0BFCDE32-1476-4CD9-B4D1-3475613F5E5C}"/>
              </a:ext>
            </a:extLst>
          </p:cNvPr>
          <p:cNvSpPr txBox="1"/>
          <p:nvPr/>
        </p:nvSpPr>
        <p:spPr>
          <a:xfrm>
            <a:off x="956573" y="2934430"/>
            <a:ext cx="6775704" cy="2246769"/>
          </a:xfrm>
          <a:prstGeom prst="rect">
            <a:avLst/>
          </a:prstGeom>
          <a:noFill/>
        </p:spPr>
        <p:txBody>
          <a:bodyPr wrap="square">
            <a:spAutoFit/>
          </a:bodyPr>
          <a:lstStyle/>
          <a:p>
            <a:pPr marL="342900" indent="-34290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They don’t know what they can do with physics A-level</a:t>
            </a:r>
          </a:p>
          <a:p>
            <a:pPr marL="342900" indent="-34290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Lack of careers advice</a:t>
            </a:r>
          </a:p>
          <a:p>
            <a:pPr marL="342900" indent="-34290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They think physics is hard; confidence issues</a:t>
            </a:r>
          </a:p>
          <a:p>
            <a:pPr marL="342900" indent="-34290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They don’t see physics as ‘for them’</a:t>
            </a:r>
          </a:p>
          <a:p>
            <a:pPr marL="342900" indent="-34290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Physics is seen as a boy thing</a:t>
            </a:r>
          </a:p>
          <a:p>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1725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E35A09-16FF-8906-9742-16E8209494ED}"/>
              </a:ext>
            </a:extLst>
          </p:cNvPr>
          <p:cNvPicPr>
            <a:picLocks noChangeAspect="1"/>
          </p:cNvPicPr>
          <p:nvPr/>
        </p:nvPicPr>
        <p:blipFill>
          <a:blip r:embed="rId4"/>
          <a:stretch>
            <a:fillRect/>
          </a:stretch>
        </p:blipFill>
        <p:spPr>
          <a:xfrm>
            <a:off x="340290" y="1578372"/>
            <a:ext cx="11511419" cy="5279628"/>
          </a:xfrm>
          <a:prstGeom prst="rect">
            <a:avLst/>
          </a:prstGeom>
        </p:spPr>
      </p:pic>
      <p:sp>
        <p:nvSpPr>
          <p:cNvPr id="5" name="TextBox 4">
            <a:extLst>
              <a:ext uri="{FF2B5EF4-FFF2-40B4-BE49-F238E27FC236}">
                <a16:creationId xmlns:a16="http://schemas.microsoft.com/office/drawing/2014/main" id="{2FD22206-757D-2C17-E70E-21C1770358C2}"/>
              </a:ext>
            </a:extLst>
          </p:cNvPr>
          <p:cNvSpPr txBox="1"/>
          <p:nvPr/>
        </p:nvSpPr>
        <p:spPr>
          <a:xfrm>
            <a:off x="184173" y="438172"/>
            <a:ext cx="6444464" cy="646331"/>
          </a:xfrm>
          <a:prstGeom prst="rect">
            <a:avLst/>
          </a:prstGeom>
          <a:noFill/>
        </p:spPr>
        <p:txBody>
          <a:bodyPr wrap="square">
            <a:spAutoFit/>
          </a:bodyPr>
          <a:lstStyle/>
          <a:p>
            <a:r>
              <a:rPr lang="en-GB" sz="3600" b="1" dirty="0">
                <a:solidFill>
                  <a:srgbClr val="000000"/>
                </a:solidFill>
                <a:latin typeface="Arial" panose="020B0604020202020204" pitchFamily="34" charset="0"/>
                <a:ea typeface="Tahoma" panose="020B0604030504040204" pitchFamily="34" charset="0"/>
                <a:cs typeface="Arial" panose="020B0604020202020204" pitchFamily="34" charset="0"/>
              </a:rPr>
              <a:t>Google search of ‘physicist’</a:t>
            </a:r>
            <a:endParaRPr lang="en-GB" sz="3600" b="1" dirty="0">
              <a:solidFill>
                <a:srgbClr val="404A6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82765189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1B113-875C-B820-065F-FFD5277F4EFE}"/>
              </a:ext>
            </a:extLst>
          </p:cNvPr>
          <p:cNvSpPr txBox="1"/>
          <p:nvPr/>
        </p:nvSpPr>
        <p:spPr>
          <a:xfrm>
            <a:off x="615874" y="1495904"/>
            <a:ext cx="10870493" cy="553998"/>
          </a:xfrm>
          <a:prstGeom prst="rect">
            <a:avLst/>
          </a:prstGeom>
          <a:noFill/>
        </p:spPr>
        <p:txBody>
          <a:bodyPr wrap="square" rtlCol="0">
            <a:spAutoFit/>
          </a:bodyPr>
          <a:lstStyle/>
          <a:p>
            <a:r>
              <a:rPr lang="en-GB" sz="3000" b="1" dirty="0">
                <a:solidFill>
                  <a:srgbClr val="404A60"/>
                </a:solidFill>
                <a:latin typeface="Arial" panose="020B0604020202020204" pitchFamily="34" charset="0"/>
                <a:ea typeface="+mj-ea"/>
                <a:cs typeface="Arial" panose="020B0604020202020204" pitchFamily="34" charset="0"/>
              </a:rPr>
              <a:t>Stereotypes about physics and gender</a:t>
            </a:r>
          </a:p>
        </p:txBody>
      </p:sp>
      <p:sp>
        <p:nvSpPr>
          <p:cNvPr id="3" name="TextBox 2">
            <a:extLst>
              <a:ext uri="{FF2B5EF4-FFF2-40B4-BE49-F238E27FC236}">
                <a16:creationId xmlns:a16="http://schemas.microsoft.com/office/drawing/2014/main" id="{3A83F7DC-0FB9-1CD8-4C7D-98CB8AC3B0A6}"/>
              </a:ext>
            </a:extLst>
          </p:cNvPr>
          <p:cNvSpPr txBox="1"/>
          <p:nvPr/>
        </p:nvSpPr>
        <p:spPr>
          <a:xfrm>
            <a:off x="615874" y="2155048"/>
            <a:ext cx="10870493" cy="3724096"/>
          </a:xfrm>
          <a:prstGeom prst="rect">
            <a:avLst/>
          </a:prstGeom>
          <a:noFill/>
        </p:spPr>
        <p:txBody>
          <a:bodyPr wrap="square" lIns="91440" tIns="45720" rIns="91440" bIns="45720" rtlCol="0" anchor="t">
            <a:spAutoFit/>
          </a:bodyPr>
          <a:lstStyle/>
          <a:p>
            <a:r>
              <a:rPr lang="en-GB" sz="2000" b="1" dirty="0">
                <a:solidFill>
                  <a:srgbClr val="404A60"/>
                </a:solidFill>
                <a:latin typeface="Arial" panose="020B0604020202020204" pitchFamily="34" charset="0"/>
                <a:ea typeface="Tahoma" panose="020B0604030504040204" pitchFamily="34" charset="0"/>
                <a:cs typeface="Arial" panose="020B0604020202020204" pitchFamily="34" charset="0"/>
              </a:rPr>
              <a:t>Discussion activity:</a:t>
            </a:r>
          </a:p>
          <a:p>
            <a:endParaRPr lang="en-GB" dirty="0">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dirty="0">
                <a:solidFill>
                  <a:srgbClr val="404A60"/>
                </a:solidFill>
                <a:latin typeface="Tahoma"/>
                <a:ea typeface="Tahoma"/>
                <a:cs typeface="Tahoma"/>
              </a:rPr>
              <a:t>Is physics harder than other subjects? Why might students think this? What can be done in the classroom  to address this stereotypical viewpoint? (3 minutes)</a:t>
            </a:r>
          </a:p>
          <a:p>
            <a:endParaRPr lang="en-GB" dirty="0">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dirty="0">
                <a:solidFill>
                  <a:srgbClr val="404A60"/>
                </a:solidFill>
                <a:latin typeface="Tahoma" panose="020B0604030504040204" pitchFamily="34" charset="0"/>
                <a:ea typeface="Tahoma" panose="020B0604030504040204" pitchFamily="34" charset="0"/>
                <a:cs typeface="Tahoma" panose="020B0604030504040204" pitchFamily="34" charset="0"/>
              </a:rPr>
              <a:t>Are boys cleverer than girls? Why might students think this? What can be done in the classroom to smash this stereotype? (3 minutes)</a:t>
            </a:r>
          </a:p>
          <a:p>
            <a:endParaRPr lang="en-GB" dirty="0">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dirty="0">
                <a:solidFill>
                  <a:srgbClr val="404A60"/>
                </a:solidFill>
                <a:latin typeface="Tahoma" panose="020B0604030504040204" pitchFamily="34" charset="0"/>
                <a:ea typeface="Tahoma" panose="020B0604030504040204" pitchFamily="34" charset="0"/>
                <a:cs typeface="Tahoma" panose="020B0604030504040204" pitchFamily="34" charset="0"/>
              </a:rPr>
              <a:t>Watch the </a:t>
            </a:r>
            <a:r>
              <a:rPr lang="en-GB" dirty="0">
                <a:solidFill>
                  <a:srgbClr val="404A60"/>
                </a:solidFill>
                <a:latin typeface="Tahoma" panose="020B0604030504040204" pitchFamily="34" charset="0"/>
                <a:ea typeface="Tahoma" panose="020B0604030504040204" pitchFamily="34" charset="0"/>
                <a:cs typeface="Tahoma" panose="020B0604030504040204" pitchFamily="34" charset="0"/>
                <a:hlinkClick r:id="rId4"/>
              </a:rPr>
              <a:t>video</a:t>
            </a:r>
            <a:endParaRPr lang="en-GB" dirty="0">
              <a:solidFill>
                <a:srgbClr val="404A60"/>
              </a:solidFill>
              <a:latin typeface="Tahoma" panose="020B0604030504040204" pitchFamily="34" charset="0"/>
              <a:ea typeface="Tahoma" panose="020B0604030504040204" pitchFamily="34" charset="0"/>
              <a:cs typeface="Tahoma" panose="020B0604030504040204" pitchFamily="34" charset="0"/>
            </a:endParaRPr>
          </a:p>
          <a:p>
            <a:endParaRPr lang="en-GB" dirty="0">
              <a:solidFill>
                <a:srgbClr val="404A60"/>
              </a:solidFill>
              <a:latin typeface="Tahoma" panose="020B0604030504040204" pitchFamily="34" charset="0"/>
              <a:ea typeface="Tahoma" panose="020B0604030504040204" pitchFamily="34" charset="0"/>
              <a:cs typeface="Tahoma" panose="020B0604030504040204" pitchFamily="34" charset="0"/>
            </a:endParaRPr>
          </a:p>
          <a:p>
            <a:r>
              <a:rPr lang="en-GB" dirty="0">
                <a:solidFill>
                  <a:srgbClr val="404A60"/>
                </a:solidFill>
                <a:latin typeface="Tahoma"/>
                <a:ea typeface="Tahoma"/>
                <a:cs typeface="Tahoma"/>
              </a:rPr>
              <a:t>Were you surprised by the reactions of the people in the video? Reflect on whether you might have made any assumptions based on someone’s gender or whether someone has ever made an assumption about yourself based on your gender? How might these assumptions play out in the classroom? (3 minutes)</a:t>
            </a:r>
          </a:p>
        </p:txBody>
      </p:sp>
    </p:spTree>
    <p:extLst>
      <p:ext uri="{BB962C8B-B14F-4D97-AF65-F5344CB8AC3E}">
        <p14:creationId xmlns:p14="http://schemas.microsoft.com/office/powerpoint/2010/main" val="331793816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A709E-904A-7140-E1B0-F311950CC731}"/>
              </a:ext>
            </a:extLst>
          </p:cNvPr>
          <p:cNvSpPr txBox="1"/>
          <p:nvPr/>
        </p:nvSpPr>
        <p:spPr>
          <a:xfrm>
            <a:off x="615874" y="1709055"/>
            <a:ext cx="9375619" cy="523220"/>
          </a:xfrm>
          <a:prstGeom prst="rect">
            <a:avLst/>
          </a:prstGeom>
          <a:noFill/>
        </p:spPr>
        <p:txBody>
          <a:bodyPr wrap="square" rtlCol="0">
            <a:spAutoFit/>
          </a:bodyPr>
          <a:lstStyle/>
          <a:p>
            <a:r>
              <a:rPr lang="en-GB" sz="2800" b="1" dirty="0">
                <a:solidFill>
                  <a:srgbClr val="404A60"/>
                </a:solidFill>
                <a:latin typeface="Arial" panose="020B0604020202020204" pitchFamily="34" charset="0"/>
                <a:ea typeface="+mj-ea"/>
                <a:cs typeface="Arial" panose="020B0604020202020204" pitchFamily="34" charset="0"/>
              </a:rPr>
              <a:t>Looking for further support from Physics Partners?</a:t>
            </a:r>
          </a:p>
        </p:txBody>
      </p:sp>
      <p:pic>
        <p:nvPicPr>
          <p:cNvPr id="5" name="Picture 4" descr="A logo for a company&#10;&#10;Description automatically generated">
            <a:extLst>
              <a:ext uri="{FF2B5EF4-FFF2-40B4-BE49-F238E27FC236}">
                <a16:creationId xmlns:a16="http://schemas.microsoft.com/office/drawing/2014/main" id="{D014AFC3-4E40-F40A-1AAD-31E80CCBE008}"/>
              </a:ext>
            </a:extLst>
          </p:cNvPr>
          <p:cNvPicPr>
            <a:picLocks noChangeAspect="1"/>
          </p:cNvPicPr>
          <p:nvPr/>
        </p:nvPicPr>
        <p:blipFill>
          <a:blip r:embed="rId3"/>
          <a:stretch>
            <a:fillRect/>
          </a:stretch>
        </p:blipFill>
        <p:spPr>
          <a:xfrm>
            <a:off x="7918519" y="2796922"/>
            <a:ext cx="3657607" cy="1828804"/>
          </a:xfrm>
          <a:prstGeom prst="rect">
            <a:avLst/>
          </a:prstGeom>
        </p:spPr>
      </p:pic>
      <p:sp>
        <p:nvSpPr>
          <p:cNvPr id="6" name="TextBox 5">
            <a:extLst>
              <a:ext uri="{FF2B5EF4-FFF2-40B4-BE49-F238E27FC236}">
                <a16:creationId xmlns:a16="http://schemas.microsoft.com/office/drawing/2014/main" id="{0F2BD6B6-2480-1B84-FD2E-3BCA9785E86F}"/>
              </a:ext>
            </a:extLst>
          </p:cNvPr>
          <p:cNvSpPr txBox="1"/>
          <p:nvPr/>
        </p:nvSpPr>
        <p:spPr>
          <a:xfrm>
            <a:off x="615874" y="2493885"/>
            <a:ext cx="8929570" cy="3477875"/>
          </a:xfrm>
          <a:prstGeom prst="rect">
            <a:avLst/>
          </a:prstGeom>
          <a:noFill/>
        </p:spPr>
        <p:txBody>
          <a:bodyPr wrap="square" rtlCol="0">
            <a:spAutoFit/>
          </a:bodyPr>
          <a:lstStyle/>
          <a:p>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We offer:</a:t>
            </a:r>
          </a:p>
          <a:p>
            <a:pPr marL="285750" indent="-285750">
              <a:buFont typeface="Arial" panose="020B0604020202020204" pitchFamily="34" charset="0"/>
              <a:buChar char="•"/>
            </a:pPr>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Bitesize Careers Resources</a:t>
            </a:r>
          </a:p>
          <a:p>
            <a:pPr marL="742950" lvl="1" indent="-28575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Short teacher CPD videos</a:t>
            </a:r>
          </a:p>
          <a:p>
            <a:pPr marL="742950" lvl="1" indent="-28575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In-person training for non-specialist teachers</a:t>
            </a:r>
          </a:p>
          <a:p>
            <a:pPr marL="742950" lvl="1" indent="-28575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Festival of Physics CPD Days</a:t>
            </a:r>
          </a:p>
          <a:p>
            <a:pPr marL="742950" lvl="1" indent="-28575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Girls in STEM Days</a:t>
            </a:r>
          </a:p>
          <a:p>
            <a:pPr marL="742950" lvl="1" indent="-285750">
              <a:buFont typeface="Arial" panose="020B0604020202020204" pitchFamily="34" charset="0"/>
              <a:buChar char="•"/>
            </a:pPr>
            <a:r>
              <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rPr>
              <a:t>Physics Study Days</a:t>
            </a:r>
          </a:p>
          <a:p>
            <a:pPr marL="285750" indent="-285750">
              <a:buFont typeface="Arial" panose="020B0604020202020204" pitchFamily="34" charset="0"/>
              <a:buChar char="•"/>
            </a:pPr>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sz="2000" dirty="0">
              <a:solidFill>
                <a:srgbClr val="404A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FE35F7FC-C944-5645-E3C1-2F55599A4CFF}"/>
              </a:ext>
            </a:extLst>
          </p:cNvPr>
          <p:cNvSpPr txBox="1"/>
          <p:nvPr/>
        </p:nvSpPr>
        <p:spPr>
          <a:xfrm>
            <a:off x="1990719" y="5186930"/>
            <a:ext cx="8368764" cy="1569660"/>
          </a:xfrm>
          <a:prstGeom prst="rect">
            <a:avLst/>
          </a:prstGeom>
          <a:noFill/>
        </p:spPr>
        <p:txBody>
          <a:bodyPr wrap="square">
            <a:spAutoFit/>
          </a:bodyPr>
          <a:lstStyle/>
          <a:p>
            <a:pPr algn="ctr">
              <a:lnSpc>
                <a:spcPct val="200000"/>
              </a:lnSpc>
            </a:pPr>
            <a:r>
              <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rPr>
              <a:t>Visit </a:t>
            </a:r>
            <a:r>
              <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hlinkClick r:id="rId4"/>
              </a:rPr>
              <a:t>www.PhysicsPartners.com</a:t>
            </a:r>
            <a:r>
              <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rPr>
              <a:t> </a:t>
            </a:r>
          </a:p>
          <a:p>
            <a:pPr algn="ctr"/>
            <a:r>
              <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rPr>
              <a:t>or email </a:t>
            </a:r>
            <a:r>
              <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hlinkClick r:id="rId5"/>
              </a:rPr>
              <a:t>info@physicspartners.com</a:t>
            </a:r>
            <a:r>
              <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rPr>
              <a:t> to find out more!</a:t>
            </a:r>
          </a:p>
          <a:p>
            <a:pPr marL="285750" indent="-285750" algn="ctr">
              <a:buFont typeface="Arial" panose="020B0604020202020204" pitchFamily="34" charset="0"/>
              <a:buChar char="•"/>
            </a:pPr>
            <a:endParaRPr lang="en-GB" sz="2400" b="1" dirty="0">
              <a:solidFill>
                <a:srgbClr val="404A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9905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101EFF15F7244E92AF8F8111B31120" ma:contentTypeVersion="18" ma:contentTypeDescription="Create a new document." ma:contentTypeScope="" ma:versionID="59cd02b83c1c5381213f7ae3e51fe9cb">
  <xsd:schema xmlns:xsd="http://www.w3.org/2001/XMLSchema" xmlns:xs="http://www.w3.org/2001/XMLSchema" xmlns:p="http://schemas.microsoft.com/office/2006/metadata/properties" xmlns:ns2="e38e0c0e-9e92-40c9-b57e-e47c6f65fb1e" xmlns:ns3="aa7c0b1b-f59d-4c28-9780-119c98508374" targetNamespace="http://schemas.microsoft.com/office/2006/metadata/properties" ma:root="true" ma:fieldsID="e60c02aadde602450d6f1db347079bec" ns2:_="" ns3:_="">
    <xsd:import namespace="e38e0c0e-9e92-40c9-b57e-e47c6f65fb1e"/>
    <xsd:import namespace="aa7c0b1b-f59d-4c28-9780-119c985083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e0c0e-9e92-40c9-b57e-e47c6f65f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32281f-a131-4e30-9d9a-cf3e1e65cb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7c0b1b-f59d-4c28-9780-119c985083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c87fb8-af5a-4ca3-be9c-09c224aee55f}" ma:internalName="TaxCatchAll" ma:showField="CatchAllData" ma:web="aa7c0b1b-f59d-4c28-9780-119c985083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8e0c0e-9e92-40c9-b57e-e47c6f65fb1e">
      <Terms xmlns="http://schemas.microsoft.com/office/infopath/2007/PartnerControls"/>
    </lcf76f155ced4ddcb4097134ff3c332f>
    <TaxCatchAll xmlns="aa7c0b1b-f59d-4c28-9780-119c98508374" xsi:nil="true"/>
    <SharedWithUsers xmlns="aa7c0b1b-f59d-4c28-9780-119c98508374">
      <UserInfo>
        <DisplayName>Bryan Berry</DisplayName>
        <AccountId>10</AccountId>
        <AccountType/>
      </UserInfo>
    </SharedWithUsers>
  </documentManagement>
</p:properties>
</file>

<file path=customXml/itemProps1.xml><?xml version="1.0" encoding="utf-8"?>
<ds:datastoreItem xmlns:ds="http://schemas.openxmlformats.org/officeDocument/2006/customXml" ds:itemID="{9BBA2EC1-F05B-4BDB-A481-CFB9BCA84424}">
  <ds:schemaRefs>
    <ds:schemaRef ds:uri="http://schemas.microsoft.com/sharepoint/v3/contenttype/forms"/>
  </ds:schemaRefs>
</ds:datastoreItem>
</file>

<file path=customXml/itemProps2.xml><?xml version="1.0" encoding="utf-8"?>
<ds:datastoreItem xmlns:ds="http://schemas.openxmlformats.org/officeDocument/2006/customXml" ds:itemID="{D1543ADE-C903-4608-AE41-32A8D3436E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e0c0e-9e92-40c9-b57e-e47c6f65fb1e"/>
    <ds:schemaRef ds:uri="aa7c0b1b-f59d-4c28-9780-119c985083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E8F1F0-D6F8-4B53-8BCD-4F60E702FA97}">
  <ds:schemaRef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aa7c0b1b-f59d-4c28-9780-119c98508374"/>
    <ds:schemaRef ds:uri="e38e0c0e-9e92-40c9-b57e-e47c6f65fb1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1868</TotalTime>
  <Words>949</Words>
  <Application>Microsoft Office PowerPoint</Application>
  <PresentationFormat>Widescreen</PresentationFormat>
  <Paragraphs>75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Berry</dc:creator>
  <cp:lastModifiedBy>Bryan Berry</cp:lastModifiedBy>
  <cp:revision>85</cp:revision>
  <dcterms:created xsi:type="dcterms:W3CDTF">2022-08-08T13:25:09Z</dcterms:created>
  <dcterms:modified xsi:type="dcterms:W3CDTF">2024-07-11T08:55:13Z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0x01010033101EFF15F7244E92AF8F8111B31120</vt:lpwstr>
  </property>
  <property fmtid="{D5CDD505-2E9C-101B-9397-08002B2CF9AE}" pid="3" name="MediaServiceImageTags">
    <vt:lpwstr/>
  </property>
</Properties>
</file>