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307" r:id="rId5"/>
    <p:sldId id="288" r:id="rId6"/>
    <p:sldId id="263" r:id="rId7"/>
    <p:sldId id="279" r:id="rId8"/>
    <p:sldId id="257" r:id="rId9"/>
    <p:sldId id="310" r:id="rId10"/>
    <p:sldId id="3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47339E-C2EF-ECFC-29BD-7B8DDA2E0EE7}" name="Bryan Berry" initials="BB" userId="S::bryan.berry@physicspartners.com::39b5a491-701b-4054-842c-4af931312d6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04A61"/>
    <a:srgbClr val="6407FA"/>
    <a:srgbClr val="303849"/>
    <a:srgbClr val="FF2F92"/>
    <a:srgbClr val="0096FF"/>
    <a:srgbClr val="0432FF"/>
    <a:srgbClr val="FF85FF"/>
    <a:srgbClr val="FF8AD8"/>
    <a:srgbClr val="73FDD6"/>
    <a:srgbClr val="73FB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A305F3-200E-3647-A87F-52DC5102ADA5}" v="2" dt="2024-07-21T09:08:49.9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71"/>
    <p:restoredTop sz="68707"/>
  </p:normalViewPr>
  <p:slideViewPr>
    <p:cSldViewPr snapToGrid="0">
      <p:cViewPr varScale="1">
        <p:scale>
          <a:sx n="86" d="100"/>
          <a:sy n="86" d="100"/>
        </p:scale>
        <p:origin x="2696"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 Berry" userId="39b5a491-701b-4054-842c-4af931312d60" providerId="ADAL" clId="{3CA305F3-200E-3647-A87F-52DC5102ADA5}"/>
    <pc:docChg chg="addSld modSld">
      <pc:chgData name="Bryan Berry" userId="39b5a491-701b-4054-842c-4af931312d60" providerId="ADAL" clId="{3CA305F3-200E-3647-A87F-52DC5102ADA5}" dt="2024-07-21T09:08:49.955" v="52"/>
      <pc:docMkLst>
        <pc:docMk/>
      </pc:docMkLst>
      <pc:sldChg chg="modSp mod">
        <pc:chgData name="Bryan Berry" userId="39b5a491-701b-4054-842c-4af931312d60" providerId="ADAL" clId="{3CA305F3-200E-3647-A87F-52DC5102ADA5}" dt="2024-05-10T14:25:44.134" v="12" actId="20577"/>
        <pc:sldMkLst>
          <pc:docMk/>
          <pc:sldMk cId="2648985631" sldId="288"/>
        </pc:sldMkLst>
        <pc:spChg chg="mod">
          <ac:chgData name="Bryan Berry" userId="39b5a491-701b-4054-842c-4af931312d60" providerId="ADAL" clId="{3CA305F3-200E-3647-A87F-52DC5102ADA5}" dt="2024-05-10T14:25:44.134" v="12" actId="20577"/>
          <ac:spMkLst>
            <pc:docMk/>
            <pc:sldMk cId="2648985631" sldId="288"/>
            <ac:spMk id="4" creationId="{049EEBFC-02D8-8636-1176-5A84748738C3}"/>
          </ac:spMkLst>
        </pc:spChg>
      </pc:sldChg>
      <pc:sldChg chg="addSp delSp modSp mod">
        <pc:chgData name="Bryan Berry" userId="39b5a491-701b-4054-842c-4af931312d60" providerId="ADAL" clId="{3CA305F3-200E-3647-A87F-52DC5102ADA5}" dt="2024-07-17T12:05:08.680" v="51" actId="20577"/>
        <pc:sldMkLst>
          <pc:docMk/>
          <pc:sldMk cId="2912742672" sldId="307"/>
        </pc:sldMkLst>
        <pc:spChg chg="mod">
          <ac:chgData name="Bryan Berry" userId="39b5a491-701b-4054-842c-4af931312d60" providerId="ADAL" clId="{3CA305F3-200E-3647-A87F-52DC5102ADA5}" dt="2024-05-10T14:54:18.621" v="19" actId="20577"/>
          <ac:spMkLst>
            <pc:docMk/>
            <pc:sldMk cId="2912742672" sldId="307"/>
            <ac:spMk id="2" creationId="{6B19F4AE-492C-8468-BC58-EC88696058B8}"/>
          </ac:spMkLst>
        </pc:spChg>
        <pc:spChg chg="add del mod">
          <ac:chgData name="Bryan Berry" userId="39b5a491-701b-4054-842c-4af931312d60" providerId="ADAL" clId="{3CA305F3-200E-3647-A87F-52DC5102ADA5}" dt="2024-07-17T12:03:06.253" v="22"/>
          <ac:spMkLst>
            <pc:docMk/>
            <pc:sldMk cId="2912742672" sldId="307"/>
            <ac:spMk id="2" creationId="{B83D5208-D33A-F888-01D7-D2ED5318202E}"/>
          </ac:spMkLst>
        </pc:spChg>
        <pc:spChg chg="mod">
          <ac:chgData name="Bryan Berry" userId="39b5a491-701b-4054-842c-4af931312d60" providerId="ADAL" clId="{3CA305F3-200E-3647-A87F-52DC5102ADA5}" dt="2024-07-17T12:05:08.680" v="51" actId="20577"/>
          <ac:spMkLst>
            <pc:docMk/>
            <pc:sldMk cId="2912742672" sldId="307"/>
            <ac:spMk id="5" creationId="{BC8B5FFD-6BC6-2EE5-5446-FE65A88644B2}"/>
          </ac:spMkLst>
        </pc:spChg>
      </pc:sldChg>
      <pc:sldChg chg="add">
        <pc:chgData name="Bryan Berry" userId="39b5a491-701b-4054-842c-4af931312d60" providerId="ADAL" clId="{3CA305F3-200E-3647-A87F-52DC5102ADA5}" dt="2024-07-21T09:08:49.955" v="52"/>
        <pc:sldMkLst>
          <pc:docMk/>
          <pc:sldMk cId="2539049010" sldId="310"/>
        </pc:sldMkLst>
      </pc:sldChg>
    </pc:docChg>
  </pc:docChgLst>
  <pc:docChgLst>
    <pc:chgData name="Bryan Berry" userId="39b5a491-701b-4054-842c-4af931312d60" providerId="ADAL" clId="{FDE40131-5471-B044-83EE-FD08E0B02169}"/>
    <pc:docChg chg="delSld sldOrd">
      <pc:chgData name="Bryan Berry" userId="39b5a491-701b-4054-842c-4af931312d60" providerId="ADAL" clId="{FDE40131-5471-B044-83EE-FD08E0B02169}" dt="2024-04-23T10:46:38.617" v="1" actId="2696"/>
      <pc:docMkLst>
        <pc:docMk/>
      </pc:docMkLst>
      <pc:sldChg chg="ord">
        <pc:chgData name="Bryan Berry" userId="39b5a491-701b-4054-842c-4af931312d60" providerId="ADAL" clId="{FDE40131-5471-B044-83EE-FD08E0B02169}" dt="2024-04-22T12:36:58.329" v="0" actId="20578"/>
        <pc:sldMkLst>
          <pc:docMk/>
          <pc:sldMk cId="2713897306" sldId="263"/>
        </pc:sldMkLst>
      </pc:sldChg>
      <pc:sldChg chg="del">
        <pc:chgData name="Bryan Berry" userId="39b5a491-701b-4054-842c-4af931312d60" providerId="ADAL" clId="{FDE40131-5471-B044-83EE-FD08E0B02169}" dt="2024-04-23T10:46:38.617" v="1" actId="2696"/>
        <pc:sldMkLst>
          <pc:docMk/>
          <pc:sldMk cId="2453117255" sldId="298"/>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s://www.gov.uk/government/publications/higher-and-degree-apprenticeships" TargetMode="External"/><Relationship Id="rId2" Type="http://schemas.openxmlformats.org/officeDocument/2006/relationships/hyperlink" Target="https://www.gov.uk/government/publications/introduction-of-t-levels/introduction-of-t-levels" TargetMode="External"/><Relationship Id="rId1" Type="http://schemas.openxmlformats.org/officeDocument/2006/relationships/hyperlink" Target="https://www.ucas.com/apprenticeships/what-you-need-know-about-apprenticeships/level-3-apprenticeships-advanced-apprenticeships" TargetMode="External"/><Relationship Id="rId4" Type="http://schemas.openxmlformats.org/officeDocument/2006/relationships/hyperlink" Target="https://www.utcolleges.org/"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ucas.com/apprenticeships/what-you-need-know-about-apprenticeships/level-3-apprenticeships-advanced-apprenticeships" TargetMode="External"/><Relationship Id="rId2" Type="http://schemas.openxmlformats.org/officeDocument/2006/relationships/hyperlink" Target="https://www.gov.uk/government/publications/introduction-of-t-levels/introduction-of-t-levels" TargetMode="External"/><Relationship Id="rId1" Type="http://schemas.openxmlformats.org/officeDocument/2006/relationships/hyperlink" Target="https://www.utcolleges.org/" TargetMode="External"/><Relationship Id="rId4" Type="http://schemas.openxmlformats.org/officeDocument/2006/relationships/hyperlink" Target="https://www.gov.uk/government/publications/higher-and-degree-apprenticeship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79F28-A1C3-2349-B89D-1F39E179C6AC}"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GB"/>
        </a:p>
      </dgm:t>
    </dgm:pt>
    <dgm:pt modelId="{4F93C1E1-3E9F-774C-932F-57059EFBB86C}">
      <dgm:prSet phldrT="[Text]" custT="1"/>
      <dgm:spPr>
        <a:solidFill>
          <a:srgbClr val="00B050"/>
        </a:solidFill>
      </dgm:spPr>
      <dgm:t>
        <a:bodyPr/>
        <a:lstStyle/>
        <a:p>
          <a:r>
            <a:rPr lang="en-GB" sz="1800" b="1" kern="1200" dirty="0">
              <a:solidFill>
                <a:prstClr val="white"/>
              </a:solidFill>
              <a:latin typeface="Tahoma" panose="020B0604030504040204" pitchFamily="34" charset="0"/>
              <a:ea typeface="Tahoma" panose="020B0604030504040204" pitchFamily="34" charset="0"/>
              <a:cs typeface="Tahoma" panose="020B0604030504040204" pitchFamily="34" charset="0"/>
            </a:rPr>
            <a:t>At age </a:t>
          </a:r>
          <a:r>
            <a:rPr lang="en-GB" sz="1800" b="1" kern="1200" dirty="0">
              <a:latin typeface="Tahoma" panose="020B0604030504040204" pitchFamily="34" charset="0"/>
              <a:ea typeface="Tahoma" panose="020B0604030504040204" pitchFamily="34" charset="0"/>
              <a:cs typeface="Tahoma" panose="020B0604030504040204" pitchFamily="34" charset="0"/>
            </a:rPr>
            <a:t>14</a:t>
          </a:r>
          <a:endParaRPr lang="en-GB" sz="1800" b="1" kern="12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GB" sz="1200" kern="1200" dirty="0">
              <a:latin typeface="Tahoma" panose="020B0604030504040204" pitchFamily="34" charset="0"/>
              <a:ea typeface="Tahoma" panose="020B0604030504040204" pitchFamily="34" charset="0"/>
              <a:cs typeface="Tahoma" panose="020B0604030504040204" pitchFamily="34" charset="0"/>
            </a:rPr>
            <a:t>If students are interested in STEM related careers they should focus on maths and science, particularly GCSE Physics</a:t>
          </a:r>
        </a:p>
      </dgm:t>
    </dgm:pt>
    <dgm:pt modelId="{AB789C97-A295-9743-9D34-410AB171CA42}" type="sibTrans" cxnId="{14A4AD42-5425-B841-91E9-AEF2103A84BC}">
      <dgm:prSet/>
      <dgm:spPr/>
      <dgm:t>
        <a:bodyPr/>
        <a:lstStyle/>
        <a:p>
          <a:endParaRPr lang="en-GB"/>
        </a:p>
      </dgm:t>
    </dgm:pt>
    <dgm:pt modelId="{C9E75828-D221-4247-9455-66678B6EA155}" type="parTrans" cxnId="{14A4AD42-5425-B841-91E9-AEF2103A84BC}">
      <dgm:prSet/>
      <dgm:spPr/>
      <dgm:t>
        <a:bodyPr/>
        <a:lstStyle/>
        <a:p>
          <a:endParaRPr lang="en-GB"/>
        </a:p>
      </dgm:t>
    </dgm:pt>
    <dgm:pt modelId="{3341EEE5-76B7-6249-AC52-8373F46570D6}">
      <dgm:prSet custT="1"/>
      <dgm:spPr>
        <a:solidFill>
          <a:srgbClr val="0096FF"/>
        </a:solidFill>
      </dgm:spPr>
      <dgm:t>
        <a:bodyPr/>
        <a:lstStyle/>
        <a:p>
          <a:r>
            <a:rPr lang="en-GB" sz="1400" b="1" dirty="0">
              <a:latin typeface="Tahoma" panose="020B0604030504040204" pitchFamily="34" charset="0"/>
              <a:ea typeface="Tahoma" panose="020B0604030504040204" pitchFamily="34" charset="0"/>
              <a:cs typeface="Tahoma" panose="020B0604030504040204" pitchFamily="34" charset="0"/>
            </a:rPr>
            <a:t>At age 16</a:t>
          </a:r>
        </a:p>
        <a:p>
          <a:r>
            <a:rPr lang="en-GB" sz="1200" dirty="0">
              <a:latin typeface="Tahoma" panose="020B0604030504040204" pitchFamily="34" charset="0"/>
              <a:ea typeface="Tahoma" panose="020B0604030504040204" pitchFamily="34" charset="0"/>
              <a:cs typeface="Tahoma" panose="020B0604030504040204" pitchFamily="34" charset="0"/>
            </a:rPr>
            <a:t>If students have 5 GCSEs at grade 9 to 4 (A* to C) or equivalent, including maths, science – particularly physics – and English, they could:</a:t>
          </a:r>
        </a:p>
      </dgm:t>
    </dgm:pt>
    <dgm:pt modelId="{891D7B9F-7321-904D-9352-097215574F19}" type="parTrans" cxnId="{6722F941-05BD-B04F-B356-E2A3A603CBA7}">
      <dgm:prSet/>
      <dgm:spPr/>
      <dgm:t>
        <a:bodyPr/>
        <a:lstStyle/>
        <a:p>
          <a:endParaRPr lang="en-GB"/>
        </a:p>
      </dgm:t>
    </dgm:pt>
    <dgm:pt modelId="{498D02C7-C178-B34D-9434-F7AF3C1C1234}" type="sibTrans" cxnId="{6722F941-05BD-B04F-B356-E2A3A603CBA7}">
      <dgm:prSet/>
      <dgm:spPr/>
      <dgm:t>
        <a:bodyPr/>
        <a:lstStyle/>
        <a:p>
          <a:endParaRPr lang="en-GB"/>
        </a:p>
      </dgm:t>
    </dgm:pt>
    <dgm:pt modelId="{B5C442A5-973F-6044-8C76-7954BDF3ADA5}">
      <dgm:prSet custT="1"/>
      <dgm:spPr>
        <a:ln>
          <a:solidFill>
            <a:srgbClr val="0096FF"/>
          </a:solidFill>
        </a:ln>
      </dgm:spPr>
      <dgm:t>
        <a:bodyPr/>
        <a:lstStyle/>
        <a:p>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rPr>
            <a:t>Apply for an </a:t>
          </a:r>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1"/>
            </a:rPr>
            <a:t>Advanced Apprenticeship </a:t>
          </a:r>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rPr>
            <a:t>which may involve study for a Tech Level whilst developing skills through work</a:t>
          </a:r>
          <a:endParaRPr lang="en-GB" sz="1200" b="0" dirty="0">
            <a:solidFill>
              <a:srgbClr val="0096FF"/>
            </a:solidFill>
            <a:latin typeface="Tahoma" panose="020B0604030504040204" pitchFamily="34" charset="0"/>
            <a:ea typeface="Tahoma" panose="020B0604030504040204" pitchFamily="34" charset="0"/>
            <a:cs typeface="Tahoma" panose="020B0604030504040204" pitchFamily="34" charset="0"/>
          </a:endParaRPr>
        </a:p>
      </dgm:t>
    </dgm:pt>
    <dgm:pt modelId="{0A9569A0-F329-5942-9243-3852305EE31D}" type="parTrans" cxnId="{B909CC9D-6411-D84D-81B9-A41DB4653FDA}">
      <dgm:prSet/>
      <dgm:spPr>
        <a:ln>
          <a:solidFill>
            <a:srgbClr val="0096FF"/>
          </a:solidFill>
        </a:ln>
      </dgm:spPr>
      <dgm:t>
        <a:bodyPr/>
        <a:lstStyle/>
        <a:p>
          <a:endParaRPr lang="en-GB"/>
        </a:p>
      </dgm:t>
    </dgm:pt>
    <dgm:pt modelId="{8803303E-217A-6548-962D-F6BB928869C7}" type="sibTrans" cxnId="{B909CC9D-6411-D84D-81B9-A41DB4653FDA}">
      <dgm:prSet/>
      <dgm:spPr/>
      <dgm:t>
        <a:bodyPr/>
        <a:lstStyle/>
        <a:p>
          <a:endParaRPr lang="en-GB"/>
        </a:p>
      </dgm:t>
    </dgm:pt>
    <dgm:pt modelId="{F83F0188-79FE-B14A-8AA5-3CA1676EE1E5}">
      <dgm:prSet custT="1"/>
      <dgm:spPr>
        <a:ln>
          <a:solidFill>
            <a:srgbClr val="0096FF"/>
          </a:solidFill>
        </a:ln>
      </dgm:spPr>
      <dgm:t>
        <a:bodyPr/>
        <a:lstStyle/>
        <a:p>
          <a:pPr algn="ctr"/>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rPr>
            <a:t>Take a </a:t>
          </a:r>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2"/>
            </a:rPr>
            <a:t>Tech Level </a:t>
          </a:r>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rPr>
            <a:t>(T-level) or a related subject. involves 80% classroom learning and 20% work placement</a:t>
          </a:r>
        </a:p>
      </dgm:t>
    </dgm:pt>
    <dgm:pt modelId="{6C6B28B1-5C52-D94B-AF75-48631217F6F4}" type="parTrans" cxnId="{090BA6EA-F728-3946-BDFB-6E9CDE63BE64}">
      <dgm:prSet/>
      <dgm:spPr>
        <a:ln>
          <a:solidFill>
            <a:srgbClr val="0096FF"/>
          </a:solidFill>
        </a:ln>
      </dgm:spPr>
      <dgm:t>
        <a:bodyPr/>
        <a:lstStyle/>
        <a:p>
          <a:endParaRPr lang="en-GB"/>
        </a:p>
      </dgm:t>
    </dgm:pt>
    <dgm:pt modelId="{73131445-6376-7E49-B699-C1FD85C9AAF4}" type="sibTrans" cxnId="{090BA6EA-F728-3946-BDFB-6E9CDE63BE64}">
      <dgm:prSet/>
      <dgm:spPr/>
      <dgm:t>
        <a:bodyPr/>
        <a:lstStyle/>
        <a:p>
          <a:endParaRPr lang="en-GB"/>
        </a:p>
      </dgm:t>
    </dgm:pt>
    <dgm:pt modelId="{B26F407E-967E-974D-A753-BF05C3D32365}">
      <dgm:prSet custT="1"/>
      <dgm:spPr>
        <a:ln>
          <a:solidFill>
            <a:srgbClr val="0096FF"/>
          </a:solidFill>
        </a:ln>
      </dgm:spPr>
      <dgm:t>
        <a:bodyPr/>
        <a:lstStyle/>
        <a:p>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rPr>
            <a:t>Take a Diploma/A-levels/Highers/IB/SB, in maths, physics or engineering if going on to study a degree</a:t>
          </a:r>
        </a:p>
      </dgm:t>
    </dgm:pt>
    <dgm:pt modelId="{9D110452-0E9D-E04F-B4B4-55BF62EDE228}" type="parTrans" cxnId="{7B8CF091-DBC6-B44D-B340-59744FCDF8BA}">
      <dgm:prSet/>
      <dgm:spPr>
        <a:ln>
          <a:solidFill>
            <a:srgbClr val="0096FF"/>
          </a:solidFill>
        </a:ln>
      </dgm:spPr>
      <dgm:t>
        <a:bodyPr/>
        <a:lstStyle/>
        <a:p>
          <a:endParaRPr lang="en-GB"/>
        </a:p>
      </dgm:t>
    </dgm:pt>
    <dgm:pt modelId="{22F337FF-F41B-BF4F-B15C-E5530995A6E3}" type="sibTrans" cxnId="{7B8CF091-DBC6-B44D-B340-59744FCDF8BA}">
      <dgm:prSet/>
      <dgm:spPr/>
      <dgm:t>
        <a:bodyPr/>
        <a:lstStyle/>
        <a:p>
          <a:endParaRPr lang="en-GB"/>
        </a:p>
      </dgm:t>
    </dgm:pt>
    <dgm:pt modelId="{0183984A-D679-EB4B-AAD0-ECAB1640AFCF}">
      <dgm:prSet custT="1"/>
      <dgm:spPr>
        <a:ln>
          <a:solidFill>
            <a:srgbClr val="0096FF"/>
          </a:solidFill>
        </a:ln>
      </dgm:spPr>
      <dgm:t>
        <a:bodyPr/>
        <a:lstStyle/>
        <a:p>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rPr>
            <a:t>Choose to attend a FE college, sixth form or University Technical College (UTC).</a:t>
          </a:r>
        </a:p>
      </dgm:t>
    </dgm:pt>
    <dgm:pt modelId="{F9F908D8-5481-154E-A9EE-0E8875A344A6}" type="parTrans" cxnId="{CF615E49-A666-8541-95DF-AFC7F4F9938B}">
      <dgm:prSet/>
      <dgm:spPr>
        <a:ln>
          <a:solidFill>
            <a:srgbClr val="0096FF"/>
          </a:solidFill>
        </a:ln>
      </dgm:spPr>
      <dgm:t>
        <a:bodyPr/>
        <a:lstStyle/>
        <a:p>
          <a:endParaRPr lang="en-GB"/>
        </a:p>
      </dgm:t>
    </dgm:pt>
    <dgm:pt modelId="{6D9A7D3E-17A3-064E-88FC-2F31E4C354F0}" type="sibTrans" cxnId="{CF615E49-A666-8541-95DF-AFC7F4F9938B}">
      <dgm:prSet/>
      <dgm:spPr/>
      <dgm:t>
        <a:bodyPr/>
        <a:lstStyle/>
        <a:p>
          <a:endParaRPr lang="en-GB"/>
        </a:p>
      </dgm:t>
    </dgm:pt>
    <dgm:pt modelId="{5C634E6B-E4B9-6D4E-82BA-8D70E8E2A7C7}">
      <dgm:prSet custT="1"/>
      <dgm:spPr>
        <a:ln>
          <a:solidFill>
            <a:srgbClr val="0096FF"/>
          </a:solidFill>
        </a:ln>
      </dgm:spPr>
      <dgm:t>
        <a:bodyPr/>
        <a:lstStyle/>
        <a:p>
          <a:r>
            <a:rPr lang="en-GB" sz="1100" b="0" dirty="0">
              <a:solidFill>
                <a:srgbClr val="0096FF"/>
              </a:solidFill>
              <a:latin typeface="Tahoma" panose="020B0604030504040204" pitchFamily="34" charset="0"/>
              <a:ea typeface="Tahoma" panose="020B0604030504040204" pitchFamily="34" charset="0"/>
              <a:cs typeface="Tahoma" panose="020B0604030504040204" pitchFamily="34" charset="0"/>
            </a:rPr>
            <a:t>With slightly lower grades, apply for a traineeship, a Level 2 qualification or an Intermediate Apprenticeship</a:t>
          </a:r>
        </a:p>
      </dgm:t>
    </dgm:pt>
    <dgm:pt modelId="{277A54EB-63EE-8847-A40A-296CF8DAF0F3}" type="parTrans" cxnId="{B8423A83-F4C2-5C46-AD3B-A5E3C6943573}">
      <dgm:prSet/>
      <dgm:spPr>
        <a:ln>
          <a:solidFill>
            <a:srgbClr val="0096FF"/>
          </a:solidFill>
        </a:ln>
      </dgm:spPr>
      <dgm:t>
        <a:bodyPr/>
        <a:lstStyle/>
        <a:p>
          <a:endParaRPr lang="en-GB">
            <a:solidFill>
              <a:schemeClr val="accent4">
                <a:lumMod val="75000"/>
              </a:schemeClr>
            </a:solidFill>
          </a:endParaRPr>
        </a:p>
      </dgm:t>
    </dgm:pt>
    <dgm:pt modelId="{535E8A6B-E38C-EB4A-BB67-2FDDF659DEF9}" type="sibTrans" cxnId="{B8423A83-F4C2-5C46-AD3B-A5E3C6943573}">
      <dgm:prSet/>
      <dgm:spPr/>
      <dgm:t>
        <a:bodyPr/>
        <a:lstStyle/>
        <a:p>
          <a:endParaRPr lang="en-GB"/>
        </a:p>
      </dgm:t>
    </dgm:pt>
    <dgm:pt modelId="{68A92570-A2AC-DF4A-86A8-C599E77ED292}">
      <dgm:prSet phldrT="[Text]" custT="1"/>
      <dgm:spPr>
        <a:solidFill>
          <a:srgbClr val="FF2F92"/>
        </a:solidFill>
      </dgm:spPr>
      <dgm:t>
        <a:bodyPr/>
        <a:lstStyle/>
        <a:p>
          <a:r>
            <a:rPr lang="en-GB" sz="1400" b="1" dirty="0">
              <a:latin typeface="Tahoma" panose="020B0604030504040204" pitchFamily="34" charset="0"/>
              <a:ea typeface="Tahoma" panose="020B0604030504040204" pitchFamily="34" charset="0"/>
              <a:cs typeface="Tahoma" panose="020B0604030504040204" pitchFamily="34" charset="0"/>
            </a:rPr>
            <a:t>At Age 18</a:t>
          </a:r>
        </a:p>
        <a:p>
          <a:r>
            <a:rPr lang="en-GB" sz="1400" dirty="0">
              <a:latin typeface="Tahoma" panose="020B0604030504040204" pitchFamily="34" charset="0"/>
              <a:ea typeface="Tahoma" panose="020B0604030504040204" pitchFamily="34" charset="0"/>
              <a:cs typeface="Tahoma" panose="020B0604030504040204" pitchFamily="34" charset="0"/>
            </a:rPr>
            <a:t>Students have a variety of  options to progress careers in physics</a:t>
          </a:r>
        </a:p>
      </dgm:t>
    </dgm:pt>
    <dgm:pt modelId="{68B9BD2A-8392-6F47-B589-38C23404FB6E}" type="parTrans" cxnId="{9B25B931-FDFB-6C4E-878A-24B8197FE369}">
      <dgm:prSet/>
      <dgm:spPr/>
      <dgm:t>
        <a:bodyPr/>
        <a:lstStyle/>
        <a:p>
          <a:endParaRPr lang="en-GB"/>
        </a:p>
      </dgm:t>
    </dgm:pt>
    <dgm:pt modelId="{A97F46FC-D3B9-4F48-8887-386F69F66D07}" type="sibTrans" cxnId="{9B25B931-FDFB-6C4E-878A-24B8197FE369}">
      <dgm:prSet/>
      <dgm:spPr/>
      <dgm:t>
        <a:bodyPr/>
        <a:lstStyle/>
        <a:p>
          <a:endParaRPr lang="en-GB"/>
        </a:p>
      </dgm:t>
    </dgm:pt>
    <dgm:pt modelId="{B9360A99-943B-3B42-8E6F-411EA9A4695D}">
      <dgm:prSet custT="1"/>
      <dgm:spPr>
        <a:ln>
          <a:solidFill>
            <a:srgbClr val="FF2F92"/>
          </a:solidFill>
        </a:ln>
      </dgm:spPr>
      <dgm:t>
        <a:bodyPr/>
        <a:lstStyle/>
        <a:p>
          <a:pPr marL="0" lvl="0" indent="0" algn="ctr" defTabSz="488950">
            <a:lnSpc>
              <a:spcPct val="90000"/>
            </a:lnSpc>
            <a:spcBef>
              <a:spcPct val="0"/>
            </a:spcBef>
            <a:spcAft>
              <a:spcPct val="35000"/>
            </a:spcAft>
            <a:buNone/>
          </a:pPr>
          <a:r>
            <a:rPr lang="en-GB" sz="1100" b="0" kern="1200" dirty="0">
              <a:solidFill>
                <a:srgbClr val="FF2F92"/>
              </a:solidFill>
              <a:latin typeface="Tahoma" panose="020B0604030504040204" pitchFamily="34" charset="0"/>
              <a:ea typeface="Tahoma" panose="020B0604030504040204" pitchFamily="34" charset="0"/>
              <a:cs typeface="Tahoma" panose="020B0604030504040204" pitchFamily="34" charset="0"/>
            </a:rPr>
            <a:t>Apply for a </a:t>
          </a:r>
          <a:r>
            <a:rPr lang="en-GB" sz="1100" b="0" kern="1200" dirty="0">
              <a:solidFill>
                <a:srgbClr val="FF2F92"/>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3"/>
            </a:rPr>
            <a:t>Higher Apprenticeship </a:t>
          </a:r>
          <a:r>
            <a:rPr lang="en-GB" sz="1100" b="0" kern="1200" dirty="0">
              <a:solidFill>
                <a:srgbClr val="FF2F92"/>
              </a:solidFill>
              <a:latin typeface="Tahoma" panose="020B0604030504040204" pitchFamily="34" charset="0"/>
              <a:ea typeface="Tahoma" panose="020B0604030504040204" pitchFamily="34" charset="0"/>
              <a:cs typeface="Tahoma" panose="020B0604030504040204" pitchFamily="34" charset="0"/>
            </a:rPr>
            <a:t>(typically Level 4 and 5) or a Degree Apprenticeship (Level 6 and 7), which may incorporate a Degree or a Master’s Degree whilst learning on the job</a:t>
          </a:r>
        </a:p>
      </dgm:t>
    </dgm:pt>
    <dgm:pt modelId="{D64EA5E4-30A4-B547-92CF-393714810D52}" type="parTrans" cxnId="{0D911B94-AB8D-904B-8A83-777E51933C95}">
      <dgm:prSet/>
      <dgm:spPr>
        <a:ln>
          <a:solidFill>
            <a:srgbClr val="FF2F92"/>
          </a:solidFill>
        </a:ln>
      </dgm:spPr>
      <dgm:t>
        <a:bodyPr/>
        <a:lstStyle/>
        <a:p>
          <a:endParaRPr lang="en-GB"/>
        </a:p>
      </dgm:t>
    </dgm:pt>
    <dgm:pt modelId="{4168E173-89F9-E84A-BCD4-299FCBE232D4}" type="sibTrans" cxnId="{0D911B94-AB8D-904B-8A83-777E51933C95}">
      <dgm:prSet/>
      <dgm:spPr/>
      <dgm:t>
        <a:bodyPr/>
        <a:lstStyle/>
        <a:p>
          <a:endParaRPr lang="en-GB"/>
        </a:p>
      </dgm:t>
    </dgm:pt>
    <dgm:pt modelId="{8A1A728A-DBE1-BF43-B249-7B63D4C4BF8A}">
      <dgm:prSet custT="1"/>
      <dgm:spPr>
        <a:ln>
          <a:solidFill>
            <a:srgbClr val="FF2F92"/>
          </a:solidFill>
        </a:ln>
      </dgm:spPr>
      <dgm:t>
        <a:bodyPr/>
        <a:lstStyle/>
        <a:p>
          <a:r>
            <a:rPr lang="en-GB" sz="1100" b="0" dirty="0">
              <a:solidFill>
                <a:srgbClr val="FF2F92"/>
              </a:solidFill>
              <a:latin typeface="Tahoma" panose="020B0604030504040204" pitchFamily="34" charset="0"/>
              <a:ea typeface="Tahoma" panose="020B0604030504040204" pitchFamily="34" charset="0"/>
              <a:cs typeface="Tahoma" panose="020B0604030504040204" pitchFamily="34" charset="0"/>
            </a:rPr>
            <a:t>Attend University full time to study a Foundation degree, Bachelor’s Degree (BEng/BSc) or Master’s Degree (MEng/ MSc)</a:t>
          </a:r>
        </a:p>
      </dgm:t>
    </dgm:pt>
    <dgm:pt modelId="{045BD4F2-1E82-7A47-9BEC-BAA6237415FB}" type="parTrans" cxnId="{BDC1DF2D-7C44-BB41-A902-040DBEC97943}">
      <dgm:prSet/>
      <dgm:spPr>
        <a:ln>
          <a:solidFill>
            <a:srgbClr val="FF2F92"/>
          </a:solidFill>
        </a:ln>
      </dgm:spPr>
      <dgm:t>
        <a:bodyPr/>
        <a:lstStyle/>
        <a:p>
          <a:endParaRPr lang="en-GB"/>
        </a:p>
      </dgm:t>
    </dgm:pt>
    <dgm:pt modelId="{00A77C1D-DFFF-484B-9622-0CCC85C226A4}" type="sibTrans" cxnId="{BDC1DF2D-7C44-BB41-A902-040DBEC97943}">
      <dgm:prSet/>
      <dgm:spPr/>
      <dgm:t>
        <a:bodyPr/>
        <a:lstStyle/>
        <a:p>
          <a:endParaRPr lang="en-GB"/>
        </a:p>
      </dgm:t>
    </dgm:pt>
    <dgm:pt modelId="{B3DC1E89-F3D3-2F4F-86CF-D87980933086}">
      <dgm:prSet custT="1"/>
      <dgm:spPr>
        <a:ln>
          <a:solidFill>
            <a:srgbClr val="FF2F92"/>
          </a:solidFill>
        </a:ln>
      </dgm:spPr>
      <dgm:t>
        <a:bodyPr/>
        <a:lstStyle/>
        <a:p>
          <a:r>
            <a:rPr lang="en-GB" sz="1200" b="0" dirty="0">
              <a:solidFill>
                <a:srgbClr val="FF2F92"/>
              </a:solidFill>
              <a:latin typeface="Proxima Nova" panose="02000506030000020004" pitchFamily="2" charset="0"/>
            </a:rPr>
            <a:t>Full-time employment and studying while working</a:t>
          </a:r>
        </a:p>
      </dgm:t>
    </dgm:pt>
    <dgm:pt modelId="{EFD282B3-A010-8E41-B3AA-6E013B332795}" type="parTrans" cxnId="{43E1051E-CC42-5A45-A400-25BD5F23CB14}">
      <dgm:prSet/>
      <dgm:spPr>
        <a:ln>
          <a:solidFill>
            <a:srgbClr val="FF2F92"/>
          </a:solidFill>
        </a:ln>
      </dgm:spPr>
      <dgm:t>
        <a:bodyPr/>
        <a:lstStyle/>
        <a:p>
          <a:endParaRPr lang="en-GB"/>
        </a:p>
      </dgm:t>
    </dgm:pt>
    <dgm:pt modelId="{2B00353D-4A05-704F-99C1-C99FBF11943B}" type="sibTrans" cxnId="{43E1051E-CC42-5A45-A400-25BD5F23CB14}">
      <dgm:prSet/>
      <dgm:spPr/>
      <dgm:t>
        <a:bodyPr/>
        <a:lstStyle/>
        <a:p>
          <a:endParaRPr lang="en-GB"/>
        </a:p>
      </dgm:t>
    </dgm:pt>
    <dgm:pt modelId="{A91CF3EF-286C-E640-A987-472346AAE819}">
      <dgm:prSet custT="1"/>
      <dgm:spPr>
        <a:ln>
          <a:solidFill>
            <a:srgbClr val="00B050"/>
          </a:solidFill>
        </a:ln>
      </dgm:spPr>
      <dgm:t>
        <a:bodyPr/>
        <a:lstStyle/>
        <a:p>
          <a:r>
            <a:rPr lang="en-GB" sz="1200" b="0" dirty="0">
              <a:solidFill>
                <a:srgbClr val="00B050"/>
              </a:solidFill>
              <a:latin typeface="Tahoma" panose="020B0604030504040204" pitchFamily="34" charset="0"/>
              <a:ea typeface="Tahoma" panose="020B0604030504040204" pitchFamily="34" charset="0"/>
              <a:cs typeface="Tahoma" panose="020B0604030504040204" pitchFamily="34" charset="0"/>
            </a:rPr>
            <a:t>Creative problem solvers with good technical skills are sought after so students should consider subjects like design &amp; technology and computing</a:t>
          </a:r>
        </a:p>
      </dgm:t>
    </dgm:pt>
    <dgm:pt modelId="{7998E61F-9B56-BE4E-8185-21BB117FB06B}" type="parTrans" cxnId="{D2896EC8-9D5E-9C4D-A197-988DD240785C}">
      <dgm:prSet/>
      <dgm:spPr>
        <a:ln>
          <a:solidFill>
            <a:srgbClr val="00B050"/>
          </a:solidFill>
        </a:ln>
      </dgm:spPr>
      <dgm:t>
        <a:bodyPr/>
        <a:lstStyle/>
        <a:p>
          <a:endParaRPr lang="en-GB"/>
        </a:p>
      </dgm:t>
    </dgm:pt>
    <dgm:pt modelId="{B8850AFE-D1C8-E549-A542-3BF615EEC3D9}" type="sibTrans" cxnId="{D2896EC8-9D5E-9C4D-A197-988DD240785C}">
      <dgm:prSet/>
      <dgm:spPr/>
      <dgm:t>
        <a:bodyPr/>
        <a:lstStyle/>
        <a:p>
          <a:endParaRPr lang="en-GB"/>
        </a:p>
      </dgm:t>
    </dgm:pt>
    <dgm:pt modelId="{B6B93EAF-6612-A14B-9EAD-2030D1D654F9}">
      <dgm:prSet custT="1"/>
      <dgm:spPr>
        <a:ln>
          <a:solidFill>
            <a:srgbClr val="00B050"/>
          </a:solidFill>
        </a:ln>
      </dgm:spPr>
      <dgm:t>
        <a:bodyPr/>
        <a:lstStyle/>
        <a:p>
          <a:r>
            <a:rPr lang="en-GB" sz="1200" b="0" dirty="0">
              <a:solidFill>
                <a:srgbClr val="00B050"/>
              </a:solidFill>
              <a:latin typeface="Tahoma" panose="020B0604030504040204" pitchFamily="34" charset="0"/>
              <a:ea typeface="Tahoma" panose="020B0604030504040204" pitchFamily="34" charset="0"/>
              <a:cs typeface="Tahoma" panose="020B0604030504040204" pitchFamily="34" charset="0"/>
            </a:rPr>
            <a:t>Foreign languages can also put students at an advantage. </a:t>
          </a:r>
        </a:p>
      </dgm:t>
    </dgm:pt>
    <dgm:pt modelId="{AC057E56-A05A-B64F-9C29-2B54BEF7079D}" type="parTrans" cxnId="{616E1C8F-002B-CB4D-B0B8-D09FFD47397F}">
      <dgm:prSet/>
      <dgm:spPr>
        <a:ln>
          <a:solidFill>
            <a:srgbClr val="00B050"/>
          </a:solidFill>
        </a:ln>
      </dgm:spPr>
      <dgm:t>
        <a:bodyPr/>
        <a:lstStyle/>
        <a:p>
          <a:endParaRPr lang="en-GB"/>
        </a:p>
      </dgm:t>
    </dgm:pt>
    <dgm:pt modelId="{BB6482DB-71C3-504F-AACA-3AFA170FAE1C}" type="sibTrans" cxnId="{616E1C8F-002B-CB4D-B0B8-D09FFD47397F}">
      <dgm:prSet/>
      <dgm:spPr/>
      <dgm:t>
        <a:bodyPr/>
        <a:lstStyle/>
        <a:p>
          <a:endParaRPr lang="en-GB"/>
        </a:p>
      </dgm:t>
    </dgm:pt>
    <dgm:pt modelId="{254268E1-7D21-A844-977A-39BF8A8F2488}">
      <dgm:prSet custT="1"/>
      <dgm:spPr>
        <a:ln>
          <a:solidFill>
            <a:srgbClr val="00B050"/>
          </a:solidFill>
        </a:ln>
      </dgm:spPr>
      <dgm:t>
        <a:bodyPr/>
        <a:lstStyle/>
        <a:p>
          <a:r>
            <a:rPr lang="en-GB" sz="1200" b="0" dirty="0">
              <a:solidFill>
                <a:srgbClr val="00B050"/>
              </a:solidFill>
              <a:latin typeface="Tahoma" panose="020B0604030504040204" pitchFamily="34" charset="0"/>
              <a:ea typeface="Tahoma" panose="020B0604030504040204" pitchFamily="34" charset="0"/>
              <a:cs typeface="Tahoma" panose="020B0604030504040204" pitchFamily="34" charset="0"/>
            </a:rPr>
            <a:t>At 14 you may choose to attend a </a:t>
          </a:r>
          <a:r>
            <a:rPr lang="en-GB" sz="1200" b="0" dirty="0">
              <a:solidFill>
                <a:srgbClr val="00B050"/>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4"/>
            </a:rPr>
            <a:t>University Technical College </a:t>
          </a:r>
          <a:r>
            <a:rPr lang="en-GB" sz="1200" b="0" dirty="0">
              <a:solidFill>
                <a:srgbClr val="00B050"/>
              </a:solidFill>
              <a:latin typeface="Tahoma" panose="020B0604030504040204" pitchFamily="34" charset="0"/>
              <a:ea typeface="Tahoma" panose="020B0604030504040204" pitchFamily="34" charset="0"/>
              <a:cs typeface="Tahoma" panose="020B0604030504040204" pitchFamily="34" charset="0"/>
            </a:rPr>
            <a:t>(UTC) </a:t>
          </a:r>
        </a:p>
      </dgm:t>
    </dgm:pt>
    <dgm:pt modelId="{6A64DFA6-2695-614F-8B9B-5E75B6019EFC}" type="parTrans" cxnId="{65750844-6C28-524B-907D-63745A59283D}">
      <dgm:prSet/>
      <dgm:spPr>
        <a:ln>
          <a:solidFill>
            <a:srgbClr val="00B050"/>
          </a:solidFill>
        </a:ln>
      </dgm:spPr>
      <dgm:t>
        <a:bodyPr/>
        <a:lstStyle/>
        <a:p>
          <a:endParaRPr lang="en-GB"/>
        </a:p>
      </dgm:t>
    </dgm:pt>
    <dgm:pt modelId="{A65B7154-9ABD-5C42-B1AE-9EA5BBCF7C4D}" type="sibTrans" cxnId="{65750844-6C28-524B-907D-63745A59283D}">
      <dgm:prSet/>
      <dgm:spPr/>
      <dgm:t>
        <a:bodyPr/>
        <a:lstStyle/>
        <a:p>
          <a:endParaRPr lang="en-GB"/>
        </a:p>
      </dgm:t>
    </dgm:pt>
    <dgm:pt modelId="{F366EEBE-2353-5C4D-86A7-92990759196B}" type="pres">
      <dgm:prSet presAssocID="{4B179F28-A1C3-2349-B89D-1F39E179C6AC}" presName="diagram" presStyleCnt="0">
        <dgm:presLayoutVars>
          <dgm:chPref val="1"/>
          <dgm:dir/>
          <dgm:animOne val="branch"/>
          <dgm:animLvl val="lvl"/>
          <dgm:resizeHandles/>
        </dgm:presLayoutVars>
      </dgm:prSet>
      <dgm:spPr/>
    </dgm:pt>
    <dgm:pt modelId="{A336760A-7190-AC44-AF2B-1A4B4961E50E}" type="pres">
      <dgm:prSet presAssocID="{4F93C1E1-3E9F-774C-932F-57059EFBB86C}" presName="root" presStyleCnt="0"/>
      <dgm:spPr/>
    </dgm:pt>
    <dgm:pt modelId="{4ABA30CC-9D35-134F-AC85-3BC7A4E0797A}" type="pres">
      <dgm:prSet presAssocID="{4F93C1E1-3E9F-774C-932F-57059EFBB86C}" presName="rootComposite" presStyleCnt="0"/>
      <dgm:spPr/>
    </dgm:pt>
    <dgm:pt modelId="{3FF3D1EE-673C-014B-A02E-3AFC907D523F}" type="pres">
      <dgm:prSet presAssocID="{4F93C1E1-3E9F-774C-932F-57059EFBB86C}" presName="rootText" presStyleLbl="node1" presStyleIdx="0" presStyleCnt="3" custScaleX="309641" custScaleY="291426" custLinFactNeighborX="45513" custLinFactNeighborY="54876"/>
      <dgm:spPr>
        <a:prstGeom prst="rightArrowCallout">
          <a:avLst/>
        </a:prstGeom>
      </dgm:spPr>
    </dgm:pt>
    <dgm:pt modelId="{805AD25E-0F69-3945-A9FA-36525FBDAB3C}" type="pres">
      <dgm:prSet presAssocID="{4F93C1E1-3E9F-774C-932F-57059EFBB86C}" presName="rootConnector" presStyleLbl="node1" presStyleIdx="0" presStyleCnt="3"/>
      <dgm:spPr/>
    </dgm:pt>
    <dgm:pt modelId="{3A796CA8-B689-204E-A6A5-CD56C1AFD3ED}" type="pres">
      <dgm:prSet presAssocID="{4F93C1E1-3E9F-774C-932F-57059EFBB86C}" presName="childShape" presStyleCnt="0"/>
      <dgm:spPr/>
    </dgm:pt>
    <dgm:pt modelId="{B08DC055-AEB9-254D-A28C-8B0A8D4DBF27}" type="pres">
      <dgm:prSet presAssocID="{7998E61F-9B56-BE4E-8185-21BB117FB06B}" presName="Name13" presStyleLbl="parChTrans1D2" presStyleIdx="0" presStyleCnt="11"/>
      <dgm:spPr/>
    </dgm:pt>
    <dgm:pt modelId="{34368C60-D86F-ED48-BDBF-2044B4234AEB}" type="pres">
      <dgm:prSet presAssocID="{A91CF3EF-286C-E640-A987-472346AAE819}" presName="childText" presStyleLbl="bgAcc1" presStyleIdx="0" presStyleCnt="11" custScaleX="326243" custScaleY="167646" custLinFactNeighborX="38319" custLinFactNeighborY="59854">
        <dgm:presLayoutVars>
          <dgm:bulletEnabled val="1"/>
        </dgm:presLayoutVars>
      </dgm:prSet>
      <dgm:spPr/>
    </dgm:pt>
    <dgm:pt modelId="{F4826BE8-6EAC-8140-9059-DD1957B36E8F}" type="pres">
      <dgm:prSet presAssocID="{AC057E56-A05A-B64F-9C29-2B54BEF7079D}" presName="Name13" presStyleLbl="parChTrans1D2" presStyleIdx="1" presStyleCnt="11"/>
      <dgm:spPr/>
    </dgm:pt>
    <dgm:pt modelId="{A8AF8959-E41D-A043-9A8F-5EF4AA41EED1}" type="pres">
      <dgm:prSet presAssocID="{B6B93EAF-6612-A14B-9EAD-2030D1D654F9}" presName="childText" presStyleLbl="bgAcc1" presStyleIdx="1" presStyleCnt="11" custScaleX="327272" custLinFactNeighborX="38570" custLinFactNeighborY="60461">
        <dgm:presLayoutVars>
          <dgm:bulletEnabled val="1"/>
        </dgm:presLayoutVars>
      </dgm:prSet>
      <dgm:spPr/>
    </dgm:pt>
    <dgm:pt modelId="{5D16E9C5-598A-FA42-994A-AFF618D058FC}" type="pres">
      <dgm:prSet presAssocID="{6A64DFA6-2695-614F-8B9B-5E75B6019EFC}" presName="Name13" presStyleLbl="parChTrans1D2" presStyleIdx="2" presStyleCnt="11"/>
      <dgm:spPr/>
    </dgm:pt>
    <dgm:pt modelId="{46F0CA1F-76CE-DC4F-8778-D780C7D4D669}" type="pres">
      <dgm:prSet presAssocID="{254268E1-7D21-A844-977A-39BF8A8F2488}" presName="childText" presStyleLbl="bgAcc1" presStyleIdx="2" presStyleCnt="11" custScaleX="320768" custLinFactNeighborX="39729" custLinFactNeighborY="59670">
        <dgm:presLayoutVars>
          <dgm:bulletEnabled val="1"/>
        </dgm:presLayoutVars>
      </dgm:prSet>
      <dgm:spPr/>
    </dgm:pt>
    <dgm:pt modelId="{17D59B81-8D87-F14B-95CB-DA5ACFB8E05B}" type="pres">
      <dgm:prSet presAssocID="{3341EEE5-76B7-6249-AC52-8373F46570D6}" presName="root" presStyleCnt="0"/>
      <dgm:spPr/>
    </dgm:pt>
    <dgm:pt modelId="{63A70F1F-861E-4A41-AB03-F8AB34C3A3BC}" type="pres">
      <dgm:prSet presAssocID="{3341EEE5-76B7-6249-AC52-8373F46570D6}" presName="rootComposite" presStyleCnt="0"/>
      <dgm:spPr/>
    </dgm:pt>
    <dgm:pt modelId="{006D6A06-3073-4B45-B459-A98E554D1EFB}" type="pres">
      <dgm:prSet presAssocID="{3341EEE5-76B7-6249-AC52-8373F46570D6}" presName="rootText" presStyleLbl="node1" presStyleIdx="1" presStyleCnt="3" custScaleX="320472" custScaleY="291151" custLinFactNeighborX="20600" custLinFactNeighborY="52188"/>
      <dgm:spPr>
        <a:prstGeom prst="rightArrowCallout">
          <a:avLst/>
        </a:prstGeom>
      </dgm:spPr>
    </dgm:pt>
    <dgm:pt modelId="{098D09A1-635A-354A-BF59-A5582D00A0B2}" type="pres">
      <dgm:prSet presAssocID="{3341EEE5-76B7-6249-AC52-8373F46570D6}" presName="rootConnector" presStyleLbl="node1" presStyleIdx="1" presStyleCnt="3"/>
      <dgm:spPr/>
    </dgm:pt>
    <dgm:pt modelId="{38292DD1-6B94-0D46-875A-CF59B851EC67}" type="pres">
      <dgm:prSet presAssocID="{3341EEE5-76B7-6249-AC52-8373F46570D6}" presName="childShape" presStyleCnt="0"/>
      <dgm:spPr/>
    </dgm:pt>
    <dgm:pt modelId="{042E9985-E8D4-904A-B9B6-C0CE50F20E5A}" type="pres">
      <dgm:prSet presAssocID="{277A54EB-63EE-8847-A40A-296CF8DAF0F3}" presName="Name13" presStyleLbl="parChTrans1D2" presStyleIdx="3" presStyleCnt="11"/>
      <dgm:spPr/>
    </dgm:pt>
    <dgm:pt modelId="{9C7A95E4-F6AC-7549-AFAF-E8BC2E86A0C5}" type="pres">
      <dgm:prSet presAssocID="{5C634E6B-E4B9-6D4E-82BA-8D70E8E2A7C7}" presName="childText" presStyleLbl="bgAcc1" presStyleIdx="3" presStyleCnt="11" custScaleX="337704" custLinFactY="225191" custLinFactNeighborX="8803" custLinFactNeighborY="300000">
        <dgm:presLayoutVars>
          <dgm:bulletEnabled val="1"/>
        </dgm:presLayoutVars>
      </dgm:prSet>
      <dgm:spPr/>
    </dgm:pt>
    <dgm:pt modelId="{B1E33B56-F3F2-8645-99A0-58979F0C7D0B}" type="pres">
      <dgm:prSet presAssocID="{F9F908D8-5481-154E-A9EE-0E8875A344A6}" presName="Name13" presStyleLbl="parChTrans1D2" presStyleIdx="4" presStyleCnt="11"/>
      <dgm:spPr/>
    </dgm:pt>
    <dgm:pt modelId="{C1BC9B86-94DD-D743-B576-ABB4913BA8CD}" type="pres">
      <dgm:prSet presAssocID="{0183984A-D679-EB4B-AAD0-ECAB1640AFCF}" presName="childText" presStyleLbl="bgAcc1" presStyleIdx="4" presStyleCnt="11" custScaleX="334367" custLinFactNeighborX="8917" custLinFactNeighborY="56839">
        <dgm:presLayoutVars>
          <dgm:bulletEnabled val="1"/>
        </dgm:presLayoutVars>
      </dgm:prSet>
      <dgm:spPr/>
    </dgm:pt>
    <dgm:pt modelId="{3AA1C5F5-A406-EB4E-BDD2-02F9504C4099}" type="pres">
      <dgm:prSet presAssocID="{9D110452-0E9D-E04F-B4B4-55BF62EDE228}" presName="Name13" presStyleLbl="parChTrans1D2" presStyleIdx="5" presStyleCnt="11"/>
      <dgm:spPr/>
    </dgm:pt>
    <dgm:pt modelId="{4F0971E4-0965-1C43-A18E-806C953D7C85}" type="pres">
      <dgm:prSet presAssocID="{B26F407E-967E-974D-A753-BF05C3D32365}" presName="childText" presStyleLbl="bgAcc1" presStyleIdx="5" presStyleCnt="11" custScaleX="332397" custLinFactNeighborX="10353" custLinFactNeighborY="43570">
        <dgm:presLayoutVars>
          <dgm:bulletEnabled val="1"/>
        </dgm:presLayoutVars>
      </dgm:prSet>
      <dgm:spPr/>
    </dgm:pt>
    <dgm:pt modelId="{4DB20B70-CDBB-D84C-A04C-704AD6989B8D}" type="pres">
      <dgm:prSet presAssocID="{6C6B28B1-5C52-D94B-AF75-48631217F6F4}" presName="Name13" presStyleLbl="parChTrans1D2" presStyleIdx="6" presStyleCnt="11"/>
      <dgm:spPr/>
    </dgm:pt>
    <dgm:pt modelId="{845FA2E9-3FF7-6B4F-B78D-9154E51ACEB8}" type="pres">
      <dgm:prSet presAssocID="{F83F0188-79FE-B14A-8AA5-3CA1676EE1E5}" presName="childText" presStyleLbl="bgAcc1" presStyleIdx="6" presStyleCnt="11" custScaleX="335443" custLinFactY="-108713" custLinFactNeighborX="7411" custLinFactNeighborY="-200000">
        <dgm:presLayoutVars>
          <dgm:bulletEnabled val="1"/>
        </dgm:presLayoutVars>
      </dgm:prSet>
      <dgm:spPr/>
    </dgm:pt>
    <dgm:pt modelId="{9A0851EC-1546-134F-8034-06A879568D3C}" type="pres">
      <dgm:prSet presAssocID="{0A9569A0-F329-5942-9243-3852305EE31D}" presName="Name13" presStyleLbl="parChTrans1D2" presStyleIdx="7" presStyleCnt="11"/>
      <dgm:spPr/>
    </dgm:pt>
    <dgm:pt modelId="{F8FD896D-4846-744F-909E-AF016B469BFE}" type="pres">
      <dgm:prSet presAssocID="{B5C442A5-973F-6044-8C76-7954BDF3ADA5}" presName="childText" presStyleLbl="bgAcc1" presStyleIdx="7" presStyleCnt="11" custScaleX="337076" custLinFactNeighborX="8446" custLinFactNeighborY="-91792">
        <dgm:presLayoutVars>
          <dgm:bulletEnabled val="1"/>
        </dgm:presLayoutVars>
      </dgm:prSet>
      <dgm:spPr/>
    </dgm:pt>
    <dgm:pt modelId="{8A04F4A5-BC03-0248-B721-6FE65C766C8B}" type="pres">
      <dgm:prSet presAssocID="{68A92570-A2AC-DF4A-86A8-C599E77ED292}" presName="root" presStyleCnt="0"/>
      <dgm:spPr/>
    </dgm:pt>
    <dgm:pt modelId="{AF7CF4FB-AE62-B443-A39B-61D1A4D3A7D8}" type="pres">
      <dgm:prSet presAssocID="{68A92570-A2AC-DF4A-86A8-C599E77ED292}" presName="rootComposite" presStyleCnt="0"/>
      <dgm:spPr/>
    </dgm:pt>
    <dgm:pt modelId="{04A1648D-84E4-F544-BDE1-8E34B32AEB02}" type="pres">
      <dgm:prSet presAssocID="{68A92570-A2AC-DF4A-86A8-C599E77ED292}" presName="rootText" presStyleLbl="node1" presStyleIdx="2" presStyleCnt="3" custScaleX="325991" custScaleY="297486" custLinFactNeighborX="-6842" custLinFactNeighborY="50504"/>
      <dgm:spPr>
        <a:prstGeom prst="rightArrowCallout">
          <a:avLst/>
        </a:prstGeom>
      </dgm:spPr>
    </dgm:pt>
    <dgm:pt modelId="{E6039840-0091-5B4D-B9E9-FEDBC2F1F43B}" type="pres">
      <dgm:prSet presAssocID="{68A92570-A2AC-DF4A-86A8-C599E77ED292}" presName="rootConnector" presStyleLbl="node1" presStyleIdx="2" presStyleCnt="3"/>
      <dgm:spPr/>
    </dgm:pt>
    <dgm:pt modelId="{7D14C865-762E-7740-8E68-1BBCABF222DE}" type="pres">
      <dgm:prSet presAssocID="{68A92570-A2AC-DF4A-86A8-C599E77ED292}" presName="childShape" presStyleCnt="0"/>
      <dgm:spPr/>
    </dgm:pt>
    <dgm:pt modelId="{EFE27B22-2EA1-7740-B7D0-1ED46A621D20}" type="pres">
      <dgm:prSet presAssocID="{D64EA5E4-30A4-B547-92CF-393714810D52}" presName="Name13" presStyleLbl="parChTrans1D2" presStyleIdx="8" presStyleCnt="11"/>
      <dgm:spPr/>
    </dgm:pt>
    <dgm:pt modelId="{0E33A360-2E56-864A-81E5-3DAE014C1994}" type="pres">
      <dgm:prSet presAssocID="{B9360A99-943B-3B42-8E6F-411EA9A4695D}" presName="childText" presStyleLbl="bgAcc1" presStyleIdx="8" presStyleCnt="11" custScaleX="341439" custScaleY="191201" custLinFactNeighborX="-29098" custLinFactNeighborY="59952">
        <dgm:presLayoutVars>
          <dgm:bulletEnabled val="1"/>
        </dgm:presLayoutVars>
      </dgm:prSet>
      <dgm:spPr/>
    </dgm:pt>
    <dgm:pt modelId="{5395940E-8DC1-C944-A16B-A996A87ECA27}" type="pres">
      <dgm:prSet presAssocID="{045BD4F2-1E82-7A47-9BEC-BAA6237415FB}" presName="Name13" presStyleLbl="parChTrans1D2" presStyleIdx="9" presStyleCnt="11"/>
      <dgm:spPr/>
    </dgm:pt>
    <dgm:pt modelId="{96CDE9D2-CF60-534D-A76B-AA8EB9C31270}" type="pres">
      <dgm:prSet presAssocID="{8A1A728A-DBE1-BF43-B249-7B63D4C4BF8A}" presName="childText" presStyleLbl="bgAcc1" presStyleIdx="9" presStyleCnt="11" custScaleX="342703" custScaleY="123657" custLinFactNeighborX="-27583" custLinFactNeighborY="56888">
        <dgm:presLayoutVars>
          <dgm:bulletEnabled val="1"/>
        </dgm:presLayoutVars>
      </dgm:prSet>
      <dgm:spPr/>
    </dgm:pt>
    <dgm:pt modelId="{2CD560FF-F793-2C49-A0CD-E1525CDD1787}" type="pres">
      <dgm:prSet presAssocID="{EFD282B3-A010-8E41-B3AA-6E013B332795}" presName="Name13" presStyleLbl="parChTrans1D2" presStyleIdx="10" presStyleCnt="11"/>
      <dgm:spPr/>
    </dgm:pt>
    <dgm:pt modelId="{C9694359-A932-7048-A472-CFC2FF7613A5}" type="pres">
      <dgm:prSet presAssocID="{B3DC1E89-F3D3-2F4F-86CF-D87980933086}" presName="childText" presStyleLbl="bgAcc1" presStyleIdx="10" presStyleCnt="11" custScaleX="337304" custScaleY="123442" custLinFactNeighborX="-21053" custLinFactNeighborY="55836">
        <dgm:presLayoutVars>
          <dgm:bulletEnabled val="1"/>
        </dgm:presLayoutVars>
      </dgm:prSet>
      <dgm:spPr/>
    </dgm:pt>
  </dgm:ptLst>
  <dgm:cxnLst>
    <dgm:cxn modelId="{F356B411-156E-5642-B99B-512065BCECE9}" type="presOf" srcId="{4B179F28-A1C3-2349-B89D-1F39E179C6AC}" destId="{F366EEBE-2353-5C4D-86A7-92990759196B}" srcOrd="0" destOrd="0" presId="urn:microsoft.com/office/officeart/2005/8/layout/hierarchy3"/>
    <dgm:cxn modelId="{3F93CD14-9C75-0847-B7AC-781B26BC5FD5}" type="presOf" srcId="{8A1A728A-DBE1-BF43-B249-7B63D4C4BF8A}" destId="{96CDE9D2-CF60-534D-A76B-AA8EB9C31270}" srcOrd="0" destOrd="0" presId="urn:microsoft.com/office/officeart/2005/8/layout/hierarchy3"/>
    <dgm:cxn modelId="{91BE1617-86AA-2C4F-8361-0861A78F1139}" type="presOf" srcId="{F9F908D8-5481-154E-A9EE-0E8875A344A6}" destId="{B1E33B56-F3F2-8645-99A0-58979F0C7D0B}" srcOrd="0" destOrd="0" presId="urn:microsoft.com/office/officeart/2005/8/layout/hierarchy3"/>
    <dgm:cxn modelId="{43E1051E-CC42-5A45-A400-25BD5F23CB14}" srcId="{68A92570-A2AC-DF4A-86A8-C599E77ED292}" destId="{B3DC1E89-F3D3-2F4F-86CF-D87980933086}" srcOrd="2" destOrd="0" parTransId="{EFD282B3-A010-8E41-B3AA-6E013B332795}" sibTransId="{2B00353D-4A05-704F-99C1-C99FBF11943B}"/>
    <dgm:cxn modelId="{5C60D124-E026-CF41-894A-3EF82BDDA0F5}" type="presOf" srcId="{0A9569A0-F329-5942-9243-3852305EE31D}" destId="{9A0851EC-1546-134F-8034-06A879568D3C}" srcOrd="0" destOrd="0" presId="urn:microsoft.com/office/officeart/2005/8/layout/hierarchy3"/>
    <dgm:cxn modelId="{BDC1DF2D-7C44-BB41-A902-040DBEC97943}" srcId="{68A92570-A2AC-DF4A-86A8-C599E77ED292}" destId="{8A1A728A-DBE1-BF43-B249-7B63D4C4BF8A}" srcOrd="1" destOrd="0" parTransId="{045BD4F2-1E82-7A47-9BEC-BAA6237415FB}" sibTransId="{00A77C1D-DFFF-484B-9622-0CCC85C226A4}"/>
    <dgm:cxn modelId="{156BF92D-B4D3-3440-BD4B-BAF9CE5055EA}" type="presOf" srcId="{4F93C1E1-3E9F-774C-932F-57059EFBB86C}" destId="{805AD25E-0F69-3945-A9FA-36525FBDAB3C}" srcOrd="1" destOrd="0" presId="urn:microsoft.com/office/officeart/2005/8/layout/hierarchy3"/>
    <dgm:cxn modelId="{9B25B931-FDFB-6C4E-878A-24B8197FE369}" srcId="{4B179F28-A1C3-2349-B89D-1F39E179C6AC}" destId="{68A92570-A2AC-DF4A-86A8-C599E77ED292}" srcOrd="2" destOrd="0" parTransId="{68B9BD2A-8392-6F47-B589-38C23404FB6E}" sibTransId="{A97F46FC-D3B9-4F48-8887-386F69F66D07}"/>
    <dgm:cxn modelId="{917A7034-216B-3B4D-9CF1-C33DA7CBDB7C}" type="presOf" srcId="{277A54EB-63EE-8847-A40A-296CF8DAF0F3}" destId="{042E9985-E8D4-904A-B9B6-C0CE50F20E5A}" srcOrd="0" destOrd="0" presId="urn:microsoft.com/office/officeart/2005/8/layout/hierarchy3"/>
    <dgm:cxn modelId="{6722F941-05BD-B04F-B356-E2A3A603CBA7}" srcId="{4B179F28-A1C3-2349-B89D-1F39E179C6AC}" destId="{3341EEE5-76B7-6249-AC52-8373F46570D6}" srcOrd="1" destOrd="0" parTransId="{891D7B9F-7321-904D-9352-097215574F19}" sibTransId="{498D02C7-C178-B34D-9434-F7AF3C1C1234}"/>
    <dgm:cxn modelId="{E50F2542-681D-E841-B9FA-F35BC7BF0D25}" type="presOf" srcId="{68A92570-A2AC-DF4A-86A8-C599E77ED292}" destId="{E6039840-0091-5B4D-B9E9-FEDBC2F1F43B}" srcOrd="1" destOrd="0" presId="urn:microsoft.com/office/officeart/2005/8/layout/hierarchy3"/>
    <dgm:cxn modelId="{14A4AD42-5425-B841-91E9-AEF2103A84BC}" srcId="{4B179F28-A1C3-2349-B89D-1F39E179C6AC}" destId="{4F93C1E1-3E9F-774C-932F-57059EFBB86C}" srcOrd="0" destOrd="0" parTransId="{C9E75828-D221-4247-9455-66678B6EA155}" sibTransId="{AB789C97-A295-9743-9D34-410AB171CA42}"/>
    <dgm:cxn modelId="{65750844-6C28-524B-907D-63745A59283D}" srcId="{4F93C1E1-3E9F-774C-932F-57059EFBB86C}" destId="{254268E1-7D21-A844-977A-39BF8A8F2488}" srcOrd="2" destOrd="0" parTransId="{6A64DFA6-2695-614F-8B9B-5E75B6019EFC}" sibTransId="{A65B7154-9ABD-5C42-B1AE-9EA5BBCF7C4D}"/>
    <dgm:cxn modelId="{CF615E49-A666-8541-95DF-AFC7F4F9938B}" srcId="{3341EEE5-76B7-6249-AC52-8373F46570D6}" destId="{0183984A-D679-EB4B-AAD0-ECAB1640AFCF}" srcOrd="1" destOrd="0" parTransId="{F9F908D8-5481-154E-A9EE-0E8875A344A6}" sibTransId="{6D9A7D3E-17A3-064E-88FC-2F31E4C354F0}"/>
    <dgm:cxn modelId="{302E8D51-78F3-3A43-B88F-1F8ECA275867}" type="presOf" srcId="{6A64DFA6-2695-614F-8B9B-5E75B6019EFC}" destId="{5D16E9C5-598A-FA42-994A-AFF618D058FC}" srcOrd="0" destOrd="0" presId="urn:microsoft.com/office/officeart/2005/8/layout/hierarchy3"/>
    <dgm:cxn modelId="{D89C1153-CC09-9F4D-9A27-4E2079227E62}" type="presOf" srcId="{B26F407E-967E-974D-A753-BF05C3D32365}" destId="{4F0971E4-0965-1C43-A18E-806C953D7C85}" srcOrd="0" destOrd="0" presId="urn:microsoft.com/office/officeart/2005/8/layout/hierarchy3"/>
    <dgm:cxn modelId="{E5FBD454-97AB-704B-8EB4-0F0AEF520158}" type="presOf" srcId="{EFD282B3-A010-8E41-B3AA-6E013B332795}" destId="{2CD560FF-F793-2C49-A0CD-E1525CDD1787}" srcOrd="0" destOrd="0" presId="urn:microsoft.com/office/officeart/2005/8/layout/hierarchy3"/>
    <dgm:cxn modelId="{3619D16D-C01D-1F4D-90BF-CFB8AC606042}" type="presOf" srcId="{B3DC1E89-F3D3-2F4F-86CF-D87980933086}" destId="{C9694359-A932-7048-A472-CFC2FF7613A5}" srcOrd="0" destOrd="0" presId="urn:microsoft.com/office/officeart/2005/8/layout/hierarchy3"/>
    <dgm:cxn modelId="{A753B97D-9B0D-5C45-87A6-6FEDFA7ED398}" type="presOf" srcId="{5C634E6B-E4B9-6D4E-82BA-8D70E8E2A7C7}" destId="{9C7A95E4-F6AC-7549-AFAF-E8BC2E86A0C5}" srcOrd="0" destOrd="0" presId="urn:microsoft.com/office/officeart/2005/8/layout/hierarchy3"/>
    <dgm:cxn modelId="{B8423A83-F4C2-5C46-AD3B-A5E3C6943573}" srcId="{3341EEE5-76B7-6249-AC52-8373F46570D6}" destId="{5C634E6B-E4B9-6D4E-82BA-8D70E8E2A7C7}" srcOrd="0" destOrd="0" parTransId="{277A54EB-63EE-8847-A40A-296CF8DAF0F3}" sibTransId="{535E8A6B-E38C-EB4A-BB67-2FDDF659DEF9}"/>
    <dgm:cxn modelId="{616E1C8F-002B-CB4D-B0B8-D09FFD47397F}" srcId="{4F93C1E1-3E9F-774C-932F-57059EFBB86C}" destId="{B6B93EAF-6612-A14B-9EAD-2030D1D654F9}" srcOrd="1" destOrd="0" parTransId="{AC057E56-A05A-B64F-9C29-2B54BEF7079D}" sibTransId="{BB6482DB-71C3-504F-AACA-3AFA170FAE1C}"/>
    <dgm:cxn modelId="{7B8CF091-DBC6-B44D-B340-59744FCDF8BA}" srcId="{3341EEE5-76B7-6249-AC52-8373F46570D6}" destId="{B26F407E-967E-974D-A753-BF05C3D32365}" srcOrd="2" destOrd="0" parTransId="{9D110452-0E9D-E04F-B4B4-55BF62EDE228}" sibTransId="{22F337FF-F41B-BF4F-B15C-E5530995A6E3}"/>
    <dgm:cxn modelId="{EEDB0994-E13C-5145-BDB3-ADCECF557C45}" type="presOf" srcId="{68A92570-A2AC-DF4A-86A8-C599E77ED292}" destId="{04A1648D-84E4-F544-BDE1-8E34B32AEB02}" srcOrd="0" destOrd="0" presId="urn:microsoft.com/office/officeart/2005/8/layout/hierarchy3"/>
    <dgm:cxn modelId="{0D911B94-AB8D-904B-8A83-777E51933C95}" srcId="{68A92570-A2AC-DF4A-86A8-C599E77ED292}" destId="{B9360A99-943B-3B42-8E6F-411EA9A4695D}" srcOrd="0" destOrd="0" parTransId="{D64EA5E4-30A4-B547-92CF-393714810D52}" sibTransId="{4168E173-89F9-E84A-BCD4-299FCBE232D4}"/>
    <dgm:cxn modelId="{5D9E7A96-1921-B54C-90FB-7E71A156F58F}" type="presOf" srcId="{3341EEE5-76B7-6249-AC52-8373F46570D6}" destId="{098D09A1-635A-354A-BF59-A5582D00A0B2}" srcOrd="1" destOrd="0" presId="urn:microsoft.com/office/officeart/2005/8/layout/hierarchy3"/>
    <dgm:cxn modelId="{D9B4AD9B-9422-4B41-9321-E3FAC5D88A8E}" type="presOf" srcId="{3341EEE5-76B7-6249-AC52-8373F46570D6}" destId="{006D6A06-3073-4B45-B459-A98E554D1EFB}" srcOrd="0" destOrd="0" presId="urn:microsoft.com/office/officeart/2005/8/layout/hierarchy3"/>
    <dgm:cxn modelId="{B909CC9D-6411-D84D-81B9-A41DB4653FDA}" srcId="{3341EEE5-76B7-6249-AC52-8373F46570D6}" destId="{B5C442A5-973F-6044-8C76-7954BDF3ADA5}" srcOrd="4" destOrd="0" parTransId="{0A9569A0-F329-5942-9243-3852305EE31D}" sibTransId="{8803303E-217A-6548-962D-F6BB928869C7}"/>
    <dgm:cxn modelId="{C384B39E-205A-AD46-8E5F-98268BB33574}" type="presOf" srcId="{B9360A99-943B-3B42-8E6F-411EA9A4695D}" destId="{0E33A360-2E56-864A-81E5-3DAE014C1994}" srcOrd="0" destOrd="0" presId="urn:microsoft.com/office/officeart/2005/8/layout/hierarchy3"/>
    <dgm:cxn modelId="{060B22A5-C846-1E49-83AA-2CD4BF0ED2A4}" type="presOf" srcId="{045BD4F2-1E82-7A47-9BEC-BAA6237415FB}" destId="{5395940E-8DC1-C944-A16B-A996A87ECA27}" srcOrd="0" destOrd="0" presId="urn:microsoft.com/office/officeart/2005/8/layout/hierarchy3"/>
    <dgm:cxn modelId="{7A4AF8AE-2F51-F243-BDDE-066EB54612DB}" type="presOf" srcId="{F83F0188-79FE-B14A-8AA5-3CA1676EE1E5}" destId="{845FA2E9-3FF7-6B4F-B78D-9154E51ACEB8}" srcOrd="0" destOrd="0" presId="urn:microsoft.com/office/officeart/2005/8/layout/hierarchy3"/>
    <dgm:cxn modelId="{669D75B5-A613-044A-98F3-929CB6542129}" type="presOf" srcId="{D64EA5E4-30A4-B547-92CF-393714810D52}" destId="{EFE27B22-2EA1-7740-B7D0-1ED46A621D20}" srcOrd="0" destOrd="0" presId="urn:microsoft.com/office/officeart/2005/8/layout/hierarchy3"/>
    <dgm:cxn modelId="{333865BA-BCDB-1F49-989F-B6192719AAB3}" type="presOf" srcId="{6C6B28B1-5C52-D94B-AF75-48631217F6F4}" destId="{4DB20B70-CDBB-D84C-A04C-704AD6989B8D}" srcOrd="0" destOrd="0" presId="urn:microsoft.com/office/officeart/2005/8/layout/hierarchy3"/>
    <dgm:cxn modelId="{99BBD4BB-E57D-EF47-836E-1D5C3BEE37BB}" type="presOf" srcId="{4F93C1E1-3E9F-774C-932F-57059EFBB86C}" destId="{3FF3D1EE-673C-014B-A02E-3AFC907D523F}" srcOrd="0" destOrd="0" presId="urn:microsoft.com/office/officeart/2005/8/layout/hierarchy3"/>
    <dgm:cxn modelId="{DC0AF5C6-0F69-A942-B758-CFD7901A61D1}" type="presOf" srcId="{254268E1-7D21-A844-977A-39BF8A8F2488}" destId="{46F0CA1F-76CE-DC4F-8778-D780C7D4D669}" srcOrd="0" destOrd="0" presId="urn:microsoft.com/office/officeart/2005/8/layout/hierarchy3"/>
    <dgm:cxn modelId="{D2896EC8-9D5E-9C4D-A197-988DD240785C}" srcId="{4F93C1E1-3E9F-774C-932F-57059EFBB86C}" destId="{A91CF3EF-286C-E640-A987-472346AAE819}" srcOrd="0" destOrd="0" parTransId="{7998E61F-9B56-BE4E-8185-21BB117FB06B}" sibTransId="{B8850AFE-D1C8-E549-A542-3BF615EEC3D9}"/>
    <dgm:cxn modelId="{EE8327C9-285A-454D-A19C-C62DF181638F}" type="presOf" srcId="{0183984A-D679-EB4B-AAD0-ECAB1640AFCF}" destId="{C1BC9B86-94DD-D743-B576-ABB4913BA8CD}" srcOrd="0" destOrd="0" presId="urn:microsoft.com/office/officeart/2005/8/layout/hierarchy3"/>
    <dgm:cxn modelId="{243750CD-80AA-D14B-ACDE-3C7F1B8F15B9}" type="presOf" srcId="{9D110452-0E9D-E04F-B4B4-55BF62EDE228}" destId="{3AA1C5F5-A406-EB4E-BDD2-02F9504C4099}" srcOrd="0" destOrd="0" presId="urn:microsoft.com/office/officeart/2005/8/layout/hierarchy3"/>
    <dgm:cxn modelId="{29923ED7-7790-9748-867C-FBBA31962623}" type="presOf" srcId="{B6B93EAF-6612-A14B-9EAD-2030D1D654F9}" destId="{A8AF8959-E41D-A043-9A8F-5EF4AA41EED1}" srcOrd="0" destOrd="0" presId="urn:microsoft.com/office/officeart/2005/8/layout/hierarchy3"/>
    <dgm:cxn modelId="{B9B26DD7-7B48-2047-BF9E-07DE42717A36}" type="presOf" srcId="{7998E61F-9B56-BE4E-8185-21BB117FB06B}" destId="{B08DC055-AEB9-254D-A28C-8B0A8D4DBF27}" srcOrd="0" destOrd="0" presId="urn:microsoft.com/office/officeart/2005/8/layout/hierarchy3"/>
    <dgm:cxn modelId="{3F63CEDB-5721-8048-BABD-3DEBB40E2A56}" type="presOf" srcId="{A91CF3EF-286C-E640-A987-472346AAE819}" destId="{34368C60-D86F-ED48-BDBF-2044B4234AEB}" srcOrd="0" destOrd="0" presId="urn:microsoft.com/office/officeart/2005/8/layout/hierarchy3"/>
    <dgm:cxn modelId="{090BA6EA-F728-3946-BDFB-6E9CDE63BE64}" srcId="{3341EEE5-76B7-6249-AC52-8373F46570D6}" destId="{F83F0188-79FE-B14A-8AA5-3CA1676EE1E5}" srcOrd="3" destOrd="0" parTransId="{6C6B28B1-5C52-D94B-AF75-48631217F6F4}" sibTransId="{73131445-6376-7E49-B699-C1FD85C9AAF4}"/>
    <dgm:cxn modelId="{B19DAFF5-8718-2143-A7B4-BD540A414FA3}" type="presOf" srcId="{B5C442A5-973F-6044-8C76-7954BDF3ADA5}" destId="{F8FD896D-4846-744F-909E-AF016B469BFE}" srcOrd="0" destOrd="0" presId="urn:microsoft.com/office/officeart/2005/8/layout/hierarchy3"/>
    <dgm:cxn modelId="{1CEA25FE-5133-534D-A722-C198933F03EE}" type="presOf" srcId="{AC057E56-A05A-B64F-9C29-2B54BEF7079D}" destId="{F4826BE8-6EAC-8140-9059-DD1957B36E8F}" srcOrd="0" destOrd="0" presId="urn:microsoft.com/office/officeart/2005/8/layout/hierarchy3"/>
    <dgm:cxn modelId="{2304A1C9-AEE5-B040-A32A-765E6AE4971C}" type="presParOf" srcId="{F366EEBE-2353-5C4D-86A7-92990759196B}" destId="{A336760A-7190-AC44-AF2B-1A4B4961E50E}" srcOrd="0" destOrd="0" presId="urn:microsoft.com/office/officeart/2005/8/layout/hierarchy3"/>
    <dgm:cxn modelId="{2F9B0C24-5F5F-B94E-8C12-564EE32B3E67}" type="presParOf" srcId="{A336760A-7190-AC44-AF2B-1A4B4961E50E}" destId="{4ABA30CC-9D35-134F-AC85-3BC7A4E0797A}" srcOrd="0" destOrd="0" presId="urn:microsoft.com/office/officeart/2005/8/layout/hierarchy3"/>
    <dgm:cxn modelId="{EBC10EE7-2118-0445-AE9F-7E5ABDAFDA21}" type="presParOf" srcId="{4ABA30CC-9D35-134F-AC85-3BC7A4E0797A}" destId="{3FF3D1EE-673C-014B-A02E-3AFC907D523F}" srcOrd="0" destOrd="0" presId="urn:microsoft.com/office/officeart/2005/8/layout/hierarchy3"/>
    <dgm:cxn modelId="{4A85C014-F289-4B42-AC03-38E0A98F4E59}" type="presParOf" srcId="{4ABA30CC-9D35-134F-AC85-3BC7A4E0797A}" destId="{805AD25E-0F69-3945-A9FA-36525FBDAB3C}" srcOrd="1" destOrd="0" presId="urn:microsoft.com/office/officeart/2005/8/layout/hierarchy3"/>
    <dgm:cxn modelId="{F9BB95B1-3D0D-404A-9FDA-17BA228A115D}" type="presParOf" srcId="{A336760A-7190-AC44-AF2B-1A4B4961E50E}" destId="{3A796CA8-B689-204E-A6A5-CD56C1AFD3ED}" srcOrd="1" destOrd="0" presId="urn:microsoft.com/office/officeart/2005/8/layout/hierarchy3"/>
    <dgm:cxn modelId="{C89D892C-374F-1646-9F7D-CE8541DA28ED}" type="presParOf" srcId="{3A796CA8-B689-204E-A6A5-CD56C1AFD3ED}" destId="{B08DC055-AEB9-254D-A28C-8B0A8D4DBF27}" srcOrd="0" destOrd="0" presId="urn:microsoft.com/office/officeart/2005/8/layout/hierarchy3"/>
    <dgm:cxn modelId="{8E3AC267-FC4D-7E47-A764-642667F7FDFD}" type="presParOf" srcId="{3A796CA8-B689-204E-A6A5-CD56C1AFD3ED}" destId="{34368C60-D86F-ED48-BDBF-2044B4234AEB}" srcOrd="1" destOrd="0" presId="urn:microsoft.com/office/officeart/2005/8/layout/hierarchy3"/>
    <dgm:cxn modelId="{25104B29-1ED9-754E-B12F-B61528EB4B5C}" type="presParOf" srcId="{3A796CA8-B689-204E-A6A5-CD56C1AFD3ED}" destId="{F4826BE8-6EAC-8140-9059-DD1957B36E8F}" srcOrd="2" destOrd="0" presId="urn:microsoft.com/office/officeart/2005/8/layout/hierarchy3"/>
    <dgm:cxn modelId="{FE8BAB97-6ED0-424C-AFAC-05322AFADFB3}" type="presParOf" srcId="{3A796CA8-B689-204E-A6A5-CD56C1AFD3ED}" destId="{A8AF8959-E41D-A043-9A8F-5EF4AA41EED1}" srcOrd="3" destOrd="0" presId="urn:microsoft.com/office/officeart/2005/8/layout/hierarchy3"/>
    <dgm:cxn modelId="{03D07FB5-D01B-2645-B08C-12DCA8C04A82}" type="presParOf" srcId="{3A796CA8-B689-204E-A6A5-CD56C1AFD3ED}" destId="{5D16E9C5-598A-FA42-994A-AFF618D058FC}" srcOrd="4" destOrd="0" presId="urn:microsoft.com/office/officeart/2005/8/layout/hierarchy3"/>
    <dgm:cxn modelId="{CCAD9A2F-F182-BD4E-9C02-F0412780D103}" type="presParOf" srcId="{3A796CA8-B689-204E-A6A5-CD56C1AFD3ED}" destId="{46F0CA1F-76CE-DC4F-8778-D780C7D4D669}" srcOrd="5" destOrd="0" presId="urn:microsoft.com/office/officeart/2005/8/layout/hierarchy3"/>
    <dgm:cxn modelId="{28B79C7D-12C7-3F4D-9E9E-DF937BA14C2F}" type="presParOf" srcId="{F366EEBE-2353-5C4D-86A7-92990759196B}" destId="{17D59B81-8D87-F14B-95CB-DA5ACFB8E05B}" srcOrd="1" destOrd="0" presId="urn:microsoft.com/office/officeart/2005/8/layout/hierarchy3"/>
    <dgm:cxn modelId="{03644ABE-CB68-904E-8EE4-3F401833DAEF}" type="presParOf" srcId="{17D59B81-8D87-F14B-95CB-DA5ACFB8E05B}" destId="{63A70F1F-861E-4A41-AB03-F8AB34C3A3BC}" srcOrd="0" destOrd="0" presId="urn:microsoft.com/office/officeart/2005/8/layout/hierarchy3"/>
    <dgm:cxn modelId="{2EDD4E85-26A1-DE4A-88CD-1C994DF91067}" type="presParOf" srcId="{63A70F1F-861E-4A41-AB03-F8AB34C3A3BC}" destId="{006D6A06-3073-4B45-B459-A98E554D1EFB}" srcOrd="0" destOrd="0" presId="urn:microsoft.com/office/officeart/2005/8/layout/hierarchy3"/>
    <dgm:cxn modelId="{8A9AFD55-222B-BA4A-8DD5-56A55045E386}" type="presParOf" srcId="{63A70F1F-861E-4A41-AB03-F8AB34C3A3BC}" destId="{098D09A1-635A-354A-BF59-A5582D00A0B2}" srcOrd="1" destOrd="0" presId="urn:microsoft.com/office/officeart/2005/8/layout/hierarchy3"/>
    <dgm:cxn modelId="{E40C1CFB-F852-9846-A92D-50BC298F1E46}" type="presParOf" srcId="{17D59B81-8D87-F14B-95CB-DA5ACFB8E05B}" destId="{38292DD1-6B94-0D46-875A-CF59B851EC67}" srcOrd="1" destOrd="0" presId="urn:microsoft.com/office/officeart/2005/8/layout/hierarchy3"/>
    <dgm:cxn modelId="{42A61E59-4BAD-1D41-BB5B-C9DE12F2E853}" type="presParOf" srcId="{38292DD1-6B94-0D46-875A-CF59B851EC67}" destId="{042E9985-E8D4-904A-B9B6-C0CE50F20E5A}" srcOrd="0" destOrd="0" presId="urn:microsoft.com/office/officeart/2005/8/layout/hierarchy3"/>
    <dgm:cxn modelId="{F038E60E-3762-0248-9FF9-2D3A565CE209}" type="presParOf" srcId="{38292DD1-6B94-0D46-875A-CF59B851EC67}" destId="{9C7A95E4-F6AC-7549-AFAF-E8BC2E86A0C5}" srcOrd="1" destOrd="0" presId="urn:microsoft.com/office/officeart/2005/8/layout/hierarchy3"/>
    <dgm:cxn modelId="{E541DD91-9D0E-B748-BD81-FD268C659D83}" type="presParOf" srcId="{38292DD1-6B94-0D46-875A-CF59B851EC67}" destId="{B1E33B56-F3F2-8645-99A0-58979F0C7D0B}" srcOrd="2" destOrd="0" presId="urn:microsoft.com/office/officeart/2005/8/layout/hierarchy3"/>
    <dgm:cxn modelId="{6015625F-872D-2B4F-9E3D-4EFDB789BE09}" type="presParOf" srcId="{38292DD1-6B94-0D46-875A-CF59B851EC67}" destId="{C1BC9B86-94DD-D743-B576-ABB4913BA8CD}" srcOrd="3" destOrd="0" presId="urn:microsoft.com/office/officeart/2005/8/layout/hierarchy3"/>
    <dgm:cxn modelId="{B58901E5-FAD8-174F-B7D7-3E46788C9710}" type="presParOf" srcId="{38292DD1-6B94-0D46-875A-CF59B851EC67}" destId="{3AA1C5F5-A406-EB4E-BDD2-02F9504C4099}" srcOrd="4" destOrd="0" presId="urn:microsoft.com/office/officeart/2005/8/layout/hierarchy3"/>
    <dgm:cxn modelId="{45DE7047-CFFD-7E4D-BFB6-533F18132C41}" type="presParOf" srcId="{38292DD1-6B94-0D46-875A-CF59B851EC67}" destId="{4F0971E4-0965-1C43-A18E-806C953D7C85}" srcOrd="5" destOrd="0" presId="urn:microsoft.com/office/officeart/2005/8/layout/hierarchy3"/>
    <dgm:cxn modelId="{B887FF70-9B95-174A-9651-8FB22A1DB0AA}" type="presParOf" srcId="{38292DD1-6B94-0D46-875A-CF59B851EC67}" destId="{4DB20B70-CDBB-D84C-A04C-704AD6989B8D}" srcOrd="6" destOrd="0" presId="urn:microsoft.com/office/officeart/2005/8/layout/hierarchy3"/>
    <dgm:cxn modelId="{F3E427DE-03DA-5843-B22B-320FAF17092D}" type="presParOf" srcId="{38292DD1-6B94-0D46-875A-CF59B851EC67}" destId="{845FA2E9-3FF7-6B4F-B78D-9154E51ACEB8}" srcOrd="7" destOrd="0" presId="urn:microsoft.com/office/officeart/2005/8/layout/hierarchy3"/>
    <dgm:cxn modelId="{C702551F-4C5A-144E-AFBA-6C86D914CDBE}" type="presParOf" srcId="{38292DD1-6B94-0D46-875A-CF59B851EC67}" destId="{9A0851EC-1546-134F-8034-06A879568D3C}" srcOrd="8" destOrd="0" presId="urn:microsoft.com/office/officeart/2005/8/layout/hierarchy3"/>
    <dgm:cxn modelId="{766B0357-504C-3348-A221-CB78115108F6}" type="presParOf" srcId="{38292DD1-6B94-0D46-875A-CF59B851EC67}" destId="{F8FD896D-4846-744F-909E-AF016B469BFE}" srcOrd="9" destOrd="0" presId="urn:microsoft.com/office/officeart/2005/8/layout/hierarchy3"/>
    <dgm:cxn modelId="{E2E41D94-7317-B441-B479-C9BC7BC66F70}" type="presParOf" srcId="{F366EEBE-2353-5C4D-86A7-92990759196B}" destId="{8A04F4A5-BC03-0248-B721-6FE65C766C8B}" srcOrd="2" destOrd="0" presId="urn:microsoft.com/office/officeart/2005/8/layout/hierarchy3"/>
    <dgm:cxn modelId="{5F340941-95A4-2242-B531-129B75B62F63}" type="presParOf" srcId="{8A04F4A5-BC03-0248-B721-6FE65C766C8B}" destId="{AF7CF4FB-AE62-B443-A39B-61D1A4D3A7D8}" srcOrd="0" destOrd="0" presId="urn:microsoft.com/office/officeart/2005/8/layout/hierarchy3"/>
    <dgm:cxn modelId="{2477AD75-F14D-2D4F-9A19-3ECAF6933F7E}" type="presParOf" srcId="{AF7CF4FB-AE62-B443-A39B-61D1A4D3A7D8}" destId="{04A1648D-84E4-F544-BDE1-8E34B32AEB02}" srcOrd="0" destOrd="0" presId="urn:microsoft.com/office/officeart/2005/8/layout/hierarchy3"/>
    <dgm:cxn modelId="{E460F3D0-5C42-C049-9A6A-7BE5ABB09C91}" type="presParOf" srcId="{AF7CF4FB-AE62-B443-A39B-61D1A4D3A7D8}" destId="{E6039840-0091-5B4D-B9E9-FEDBC2F1F43B}" srcOrd="1" destOrd="0" presId="urn:microsoft.com/office/officeart/2005/8/layout/hierarchy3"/>
    <dgm:cxn modelId="{2C9EE6D8-F169-0B47-B093-EA8B54FA6C8F}" type="presParOf" srcId="{8A04F4A5-BC03-0248-B721-6FE65C766C8B}" destId="{7D14C865-762E-7740-8E68-1BBCABF222DE}" srcOrd="1" destOrd="0" presId="urn:microsoft.com/office/officeart/2005/8/layout/hierarchy3"/>
    <dgm:cxn modelId="{E5BBDB69-8A7D-D84D-B97F-94580F2F128E}" type="presParOf" srcId="{7D14C865-762E-7740-8E68-1BBCABF222DE}" destId="{EFE27B22-2EA1-7740-B7D0-1ED46A621D20}" srcOrd="0" destOrd="0" presId="urn:microsoft.com/office/officeart/2005/8/layout/hierarchy3"/>
    <dgm:cxn modelId="{3AE086F9-591E-E648-A2D0-AA3841488D2F}" type="presParOf" srcId="{7D14C865-762E-7740-8E68-1BBCABF222DE}" destId="{0E33A360-2E56-864A-81E5-3DAE014C1994}" srcOrd="1" destOrd="0" presId="urn:microsoft.com/office/officeart/2005/8/layout/hierarchy3"/>
    <dgm:cxn modelId="{A17C3498-7208-0D4A-A79F-EF6E338077FE}" type="presParOf" srcId="{7D14C865-762E-7740-8E68-1BBCABF222DE}" destId="{5395940E-8DC1-C944-A16B-A996A87ECA27}" srcOrd="2" destOrd="0" presId="urn:microsoft.com/office/officeart/2005/8/layout/hierarchy3"/>
    <dgm:cxn modelId="{A56C063F-790F-C049-B5B7-F23294984F13}" type="presParOf" srcId="{7D14C865-762E-7740-8E68-1BBCABF222DE}" destId="{96CDE9D2-CF60-534D-A76B-AA8EB9C31270}" srcOrd="3" destOrd="0" presId="urn:microsoft.com/office/officeart/2005/8/layout/hierarchy3"/>
    <dgm:cxn modelId="{DAB22384-E0C2-5E43-B42F-470CF68D61DA}" type="presParOf" srcId="{7D14C865-762E-7740-8E68-1BBCABF222DE}" destId="{2CD560FF-F793-2C49-A0CD-E1525CDD1787}" srcOrd="4" destOrd="0" presId="urn:microsoft.com/office/officeart/2005/8/layout/hierarchy3"/>
    <dgm:cxn modelId="{257A7E25-8DDB-1648-8F2B-039E1B7FEA00}" type="presParOf" srcId="{7D14C865-762E-7740-8E68-1BBCABF222DE}" destId="{C9694359-A932-7048-A472-CFC2FF7613A5}"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F3D1EE-673C-014B-A02E-3AFC907D523F}">
      <dsp:nvSpPr>
        <dsp:cNvPr id="0" name=""/>
        <dsp:cNvSpPr/>
      </dsp:nvSpPr>
      <dsp:spPr>
        <a:xfrm>
          <a:off x="481765" y="748070"/>
          <a:ext cx="3252583" cy="1530623"/>
        </a:xfrm>
        <a:prstGeom prst="rightArrowCallou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prstClr val="white"/>
              </a:solidFill>
              <a:latin typeface="Tahoma" panose="020B0604030504040204" pitchFamily="34" charset="0"/>
              <a:ea typeface="Tahoma" panose="020B0604030504040204" pitchFamily="34" charset="0"/>
              <a:cs typeface="Tahoma" panose="020B0604030504040204" pitchFamily="34" charset="0"/>
            </a:rPr>
            <a:t>At age </a:t>
          </a:r>
          <a:r>
            <a:rPr lang="en-GB" sz="1800" b="1" kern="1200" dirty="0">
              <a:latin typeface="Tahoma" panose="020B0604030504040204" pitchFamily="34" charset="0"/>
              <a:ea typeface="Tahoma" panose="020B0604030504040204" pitchFamily="34" charset="0"/>
              <a:cs typeface="Tahoma" panose="020B0604030504040204" pitchFamily="34" charset="0"/>
            </a:rPr>
            <a:t>14</a:t>
          </a:r>
          <a:endParaRPr lang="en-GB" sz="1800" b="1" kern="12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0" lvl="0" indent="0" algn="ctr" defTabSz="800100">
            <a:lnSpc>
              <a:spcPct val="90000"/>
            </a:lnSpc>
            <a:spcBef>
              <a:spcPct val="0"/>
            </a:spcBef>
            <a:spcAft>
              <a:spcPct val="35000"/>
            </a:spcAft>
            <a:buNone/>
          </a:pPr>
          <a:r>
            <a:rPr lang="en-GB" sz="1200" kern="1200" dirty="0">
              <a:latin typeface="Tahoma" panose="020B0604030504040204" pitchFamily="34" charset="0"/>
              <a:ea typeface="Tahoma" panose="020B0604030504040204" pitchFamily="34" charset="0"/>
              <a:cs typeface="Tahoma" panose="020B0604030504040204" pitchFamily="34" charset="0"/>
            </a:rPr>
            <a:t>If students are interested in STEM related careers they should focus on maths and science, particularly GCSE Physics</a:t>
          </a:r>
        </a:p>
      </dsp:txBody>
      <dsp:txXfrm>
        <a:off x="481765" y="748070"/>
        <a:ext cx="2113431" cy="1530623"/>
      </dsp:txXfrm>
    </dsp:sp>
    <dsp:sp modelId="{B08DC055-AEB9-254D-A28C-8B0A8D4DBF27}">
      <dsp:nvSpPr>
        <dsp:cNvPr id="0" name=""/>
        <dsp:cNvSpPr/>
      </dsp:nvSpPr>
      <dsp:spPr>
        <a:xfrm>
          <a:off x="807024" y="2278693"/>
          <a:ext cx="169186" cy="597703"/>
        </a:xfrm>
        <a:custGeom>
          <a:avLst/>
          <a:gdLst/>
          <a:ahLst/>
          <a:cxnLst/>
          <a:rect l="0" t="0" r="0" b="0"/>
          <a:pathLst>
            <a:path>
              <a:moveTo>
                <a:pt x="0" y="0"/>
              </a:moveTo>
              <a:lnTo>
                <a:pt x="0" y="597703"/>
              </a:lnTo>
              <a:lnTo>
                <a:pt x="169186" y="597703"/>
              </a:lnTo>
            </a:path>
          </a:pathLst>
        </a:custGeom>
        <a:noFill/>
        <a:ln w="12700" cap="flat" cmpd="sng" algn="ctr">
          <a:solidFill>
            <a:srgbClr val="00B050"/>
          </a:solidFill>
          <a:prstDash val="solid"/>
          <a:miter lim="800000"/>
        </a:ln>
        <a:effectLst/>
      </dsp:spPr>
      <dsp:style>
        <a:lnRef idx="2">
          <a:scrgbClr r="0" g="0" b="0"/>
        </a:lnRef>
        <a:fillRef idx="0">
          <a:scrgbClr r="0" g="0" b="0"/>
        </a:fillRef>
        <a:effectRef idx="0">
          <a:scrgbClr r="0" g="0" b="0"/>
        </a:effectRef>
        <a:fontRef idx="minor"/>
      </dsp:style>
    </dsp:sp>
    <dsp:sp modelId="{34368C60-D86F-ED48-BDBF-2044B4234AEB}">
      <dsp:nvSpPr>
        <dsp:cNvPr id="0" name=""/>
        <dsp:cNvSpPr/>
      </dsp:nvSpPr>
      <dsp:spPr>
        <a:xfrm>
          <a:off x="976210" y="2436143"/>
          <a:ext cx="2741581" cy="880507"/>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GB" sz="1200" b="0" kern="1200" dirty="0">
              <a:solidFill>
                <a:srgbClr val="00B050"/>
              </a:solidFill>
              <a:latin typeface="Tahoma" panose="020B0604030504040204" pitchFamily="34" charset="0"/>
              <a:ea typeface="Tahoma" panose="020B0604030504040204" pitchFamily="34" charset="0"/>
              <a:cs typeface="Tahoma" panose="020B0604030504040204" pitchFamily="34" charset="0"/>
            </a:rPr>
            <a:t>Creative problem solvers with good technical skills are sought after so students should consider subjects like design &amp; technology and computing</a:t>
          </a:r>
        </a:p>
      </dsp:txBody>
      <dsp:txXfrm>
        <a:off x="1001999" y="2461932"/>
        <a:ext cx="2690003" cy="828929"/>
      </dsp:txXfrm>
    </dsp:sp>
    <dsp:sp modelId="{F4826BE8-6EAC-8140-9059-DD1957B36E8F}">
      <dsp:nvSpPr>
        <dsp:cNvPr id="0" name=""/>
        <dsp:cNvSpPr/>
      </dsp:nvSpPr>
      <dsp:spPr>
        <a:xfrm>
          <a:off x="807024" y="2278693"/>
          <a:ext cx="171295" cy="1435059"/>
        </a:xfrm>
        <a:custGeom>
          <a:avLst/>
          <a:gdLst/>
          <a:ahLst/>
          <a:cxnLst/>
          <a:rect l="0" t="0" r="0" b="0"/>
          <a:pathLst>
            <a:path>
              <a:moveTo>
                <a:pt x="0" y="0"/>
              </a:moveTo>
              <a:lnTo>
                <a:pt x="0" y="1435059"/>
              </a:lnTo>
              <a:lnTo>
                <a:pt x="171295" y="1435059"/>
              </a:lnTo>
            </a:path>
          </a:pathLst>
        </a:custGeom>
        <a:noFill/>
        <a:ln w="12700" cap="flat" cmpd="sng" algn="ctr">
          <a:solidFill>
            <a:srgbClr val="00B050"/>
          </a:solidFill>
          <a:prstDash val="solid"/>
          <a:miter lim="800000"/>
        </a:ln>
        <a:effectLst/>
      </dsp:spPr>
      <dsp:style>
        <a:lnRef idx="2">
          <a:scrgbClr r="0" g="0" b="0"/>
        </a:lnRef>
        <a:fillRef idx="0">
          <a:scrgbClr r="0" g="0" b="0"/>
        </a:fillRef>
        <a:effectRef idx="0">
          <a:scrgbClr r="0" g="0" b="0"/>
        </a:effectRef>
        <a:fontRef idx="minor"/>
      </dsp:style>
    </dsp:sp>
    <dsp:sp modelId="{A8AF8959-E41D-A043-9A8F-5EF4AA41EED1}">
      <dsp:nvSpPr>
        <dsp:cNvPr id="0" name=""/>
        <dsp:cNvSpPr/>
      </dsp:nvSpPr>
      <dsp:spPr>
        <a:xfrm>
          <a:off x="978319" y="3451143"/>
          <a:ext cx="2750228" cy="525218"/>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GB" sz="1200" b="0" kern="1200" dirty="0">
              <a:solidFill>
                <a:srgbClr val="00B050"/>
              </a:solidFill>
              <a:latin typeface="Tahoma" panose="020B0604030504040204" pitchFamily="34" charset="0"/>
              <a:ea typeface="Tahoma" panose="020B0604030504040204" pitchFamily="34" charset="0"/>
              <a:cs typeface="Tahoma" panose="020B0604030504040204" pitchFamily="34" charset="0"/>
            </a:rPr>
            <a:t>Foreign languages can also put students at an advantage. </a:t>
          </a:r>
        </a:p>
      </dsp:txBody>
      <dsp:txXfrm>
        <a:off x="993702" y="3466526"/>
        <a:ext cx="2719462" cy="494452"/>
      </dsp:txXfrm>
    </dsp:sp>
    <dsp:sp modelId="{5D16E9C5-598A-FA42-994A-AFF618D058FC}">
      <dsp:nvSpPr>
        <dsp:cNvPr id="0" name=""/>
        <dsp:cNvSpPr/>
      </dsp:nvSpPr>
      <dsp:spPr>
        <a:xfrm>
          <a:off x="807024" y="2278693"/>
          <a:ext cx="181035" cy="2087428"/>
        </a:xfrm>
        <a:custGeom>
          <a:avLst/>
          <a:gdLst/>
          <a:ahLst/>
          <a:cxnLst/>
          <a:rect l="0" t="0" r="0" b="0"/>
          <a:pathLst>
            <a:path>
              <a:moveTo>
                <a:pt x="0" y="0"/>
              </a:moveTo>
              <a:lnTo>
                <a:pt x="0" y="2087428"/>
              </a:lnTo>
              <a:lnTo>
                <a:pt x="181035" y="2087428"/>
              </a:lnTo>
            </a:path>
          </a:pathLst>
        </a:custGeom>
        <a:noFill/>
        <a:ln w="12700" cap="flat" cmpd="sng" algn="ctr">
          <a:solidFill>
            <a:srgbClr val="00B050"/>
          </a:solidFill>
          <a:prstDash val="solid"/>
          <a:miter lim="800000"/>
        </a:ln>
        <a:effectLst/>
      </dsp:spPr>
      <dsp:style>
        <a:lnRef idx="2">
          <a:scrgbClr r="0" g="0" b="0"/>
        </a:lnRef>
        <a:fillRef idx="0">
          <a:scrgbClr r="0" g="0" b="0"/>
        </a:fillRef>
        <a:effectRef idx="0">
          <a:scrgbClr r="0" g="0" b="0"/>
        </a:effectRef>
        <a:fontRef idx="minor"/>
      </dsp:style>
    </dsp:sp>
    <dsp:sp modelId="{46F0CA1F-76CE-DC4F-8778-D780C7D4D669}">
      <dsp:nvSpPr>
        <dsp:cNvPr id="0" name=""/>
        <dsp:cNvSpPr/>
      </dsp:nvSpPr>
      <dsp:spPr>
        <a:xfrm>
          <a:off x="988059" y="4103512"/>
          <a:ext cx="2695572" cy="525218"/>
        </a:xfrm>
        <a:prstGeom prst="roundRect">
          <a:avLst>
            <a:gd name="adj" fmla="val 10000"/>
          </a:avLst>
        </a:prstGeom>
        <a:solidFill>
          <a:schemeClr val="lt1">
            <a:alpha val="90000"/>
            <a:hueOff val="0"/>
            <a:satOff val="0"/>
            <a:lumOff val="0"/>
            <a:alphaOff val="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GB" sz="1200" b="0" kern="1200" dirty="0">
              <a:solidFill>
                <a:srgbClr val="00B050"/>
              </a:solidFill>
              <a:latin typeface="Tahoma" panose="020B0604030504040204" pitchFamily="34" charset="0"/>
              <a:ea typeface="Tahoma" panose="020B0604030504040204" pitchFamily="34" charset="0"/>
              <a:cs typeface="Tahoma" panose="020B0604030504040204" pitchFamily="34" charset="0"/>
            </a:rPr>
            <a:t>At 14 you may choose to attend a </a:t>
          </a:r>
          <a:r>
            <a:rPr lang="en-GB" sz="1200" b="0" kern="1200" dirty="0">
              <a:solidFill>
                <a:srgbClr val="00B050"/>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1"/>
            </a:rPr>
            <a:t>University Technical College </a:t>
          </a:r>
          <a:r>
            <a:rPr lang="en-GB" sz="1200" b="0" kern="1200" dirty="0">
              <a:solidFill>
                <a:srgbClr val="00B050"/>
              </a:solidFill>
              <a:latin typeface="Tahoma" panose="020B0604030504040204" pitchFamily="34" charset="0"/>
              <a:ea typeface="Tahoma" panose="020B0604030504040204" pitchFamily="34" charset="0"/>
              <a:cs typeface="Tahoma" panose="020B0604030504040204" pitchFamily="34" charset="0"/>
            </a:rPr>
            <a:t>(UTC) </a:t>
          </a:r>
        </a:p>
      </dsp:txBody>
      <dsp:txXfrm>
        <a:off x="1003442" y="4118895"/>
        <a:ext cx="2664806" cy="494452"/>
      </dsp:txXfrm>
    </dsp:sp>
    <dsp:sp modelId="{006D6A06-3073-4B45-B459-A98E554D1EFB}">
      <dsp:nvSpPr>
        <dsp:cNvPr id="0" name=""/>
        <dsp:cNvSpPr/>
      </dsp:nvSpPr>
      <dsp:spPr>
        <a:xfrm>
          <a:off x="3735262" y="733952"/>
          <a:ext cx="3366355" cy="1529178"/>
        </a:xfrm>
        <a:prstGeom prst="rightArrowCallout">
          <a:avLst/>
        </a:prstGeom>
        <a:solidFill>
          <a:srgbClr val="0096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Tahoma" panose="020B0604030504040204" pitchFamily="34" charset="0"/>
              <a:ea typeface="Tahoma" panose="020B0604030504040204" pitchFamily="34" charset="0"/>
              <a:cs typeface="Tahoma" panose="020B0604030504040204" pitchFamily="34" charset="0"/>
            </a:rPr>
            <a:t>At age 16</a:t>
          </a:r>
        </a:p>
        <a:p>
          <a:pPr marL="0" lvl="0" indent="0" algn="ctr" defTabSz="622300">
            <a:lnSpc>
              <a:spcPct val="90000"/>
            </a:lnSpc>
            <a:spcBef>
              <a:spcPct val="0"/>
            </a:spcBef>
            <a:spcAft>
              <a:spcPct val="35000"/>
            </a:spcAft>
            <a:buNone/>
          </a:pPr>
          <a:r>
            <a:rPr lang="en-GB" sz="1200" kern="1200" dirty="0">
              <a:latin typeface="Tahoma" panose="020B0604030504040204" pitchFamily="34" charset="0"/>
              <a:ea typeface="Tahoma" panose="020B0604030504040204" pitchFamily="34" charset="0"/>
              <a:cs typeface="Tahoma" panose="020B0604030504040204" pitchFamily="34" charset="0"/>
            </a:rPr>
            <a:t>If students have 5 GCSEs at grade 9 to 4 (A* to C) or equivalent, including maths, science – particularly physics – and English, they could:</a:t>
          </a:r>
        </a:p>
      </dsp:txBody>
      <dsp:txXfrm>
        <a:off x="3735262" y="733952"/>
        <a:ext cx="2187356" cy="1529178"/>
      </dsp:txXfrm>
    </dsp:sp>
    <dsp:sp modelId="{042E9985-E8D4-904A-B9B6-C0CE50F20E5A}">
      <dsp:nvSpPr>
        <dsp:cNvPr id="0" name=""/>
        <dsp:cNvSpPr/>
      </dsp:nvSpPr>
      <dsp:spPr>
        <a:xfrm>
          <a:off x="4071898" y="2263131"/>
          <a:ext cx="194221" cy="2878212"/>
        </a:xfrm>
        <a:custGeom>
          <a:avLst/>
          <a:gdLst/>
          <a:ahLst/>
          <a:cxnLst/>
          <a:rect l="0" t="0" r="0" b="0"/>
          <a:pathLst>
            <a:path>
              <a:moveTo>
                <a:pt x="0" y="0"/>
              </a:moveTo>
              <a:lnTo>
                <a:pt x="0" y="2878212"/>
              </a:lnTo>
              <a:lnTo>
                <a:pt x="194221" y="2878212"/>
              </a:lnTo>
            </a:path>
          </a:pathLst>
        </a:custGeom>
        <a:noFill/>
        <a:ln w="12700" cap="flat" cmpd="sng" algn="ctr">
          <a:solidFill>
            <a:srgbClr val="0096FF"/>
          </a:solidFill>
          <a:prstDash val="solid"/>
          <a:miter lim="800000"/>
        </a:ln>
        <a:effectLst/>
      </dsp:spPr>
      <dsp:style>
        <a:lnRef idx="2">
          <a:scrgbClr r="0" g="0" b="0"/>
        </a:lnRef>
        <a:fillRef idx="0">
          <a:scrgbClr r="0" g="0" b="0"/>
        </a:fillRef>
        <a:effectRef idx="0">
          <a:scrgbClr r="0" g="0" b="0"/>
        </a:effectRef>
        <a:fontRef idx="minor"/>
      </dsp:style>
    </dsp:sp>
    <dsp:sp modelId="{9C7A95E4-F6AC-7549-AFAF-E8BC2E86A0C5}">
      <dsp:nvSpPr>
        <dsp:cNvPr id="0" name=""/>
        <dsp:cNvSpPr/>
      </dsp:nvSpPr>
      <dsp:spPr>
        <a:xfrm>
          <a:off x="4266119" y="4878734"/>
          <a:ext cx="2837893" cy="525218"/>
        </a:xfrm>
        <a:prstGeom prst="roundRect">
          <a:avLst>
            <a:gd name="adj" fmla="val 10000"/>
          </a:avLst>
        </a:prstGeom>
        <a:solidFill>
          <a:schemeClr val="lt1">
            <a:alpha val="90000"/>
            <a:hueOff val="0"/>
            <a:satOff val="0"/>
            <a:lumOff val="0"/>
            <a:alphaOff val="0"/>
          </a:schemeClr>
        </a:solidFill>
        <a:ln w="12700" cap="flat" cmpd="sng" algn="ctr">
          <a:solidFill>
            <a:srgbClr val="0096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rPr>
            <a:t>With slightly lower grades, apply for a traineeship, a Level 2 qualification or an Intermediate Apprenticeship</a:t>
          </a:r>
        </a:p>
      </dsp:txBody>
      <dsp:txXfrm>
        <a:off x="4281502" y="4894117"/>
        <a:ext cx="2807127" cy="494452"/>
      </dsp:txXfrm>
    </dsp:sp>
    <dsp:sp modelId="{B1E33B56-F3F2-8645-99A0-58979F0C7D0B}">
      <dsp:nvSpPr>
        <dsp:cNvPr id="0" name=""/>
        <dsp:cNvSpPr/>
      </dsp:nvSpPr>
      <dsp:spPr>
        <a:xfrm>
          <a:off x="4071898" y="2263131"/>
          <a:ext cx="195179" cy="1074864"/>
        </a:xfrm>
        <a:custGeom>
          <a:avLst/>
          <a:gdLst/>
          <a:ahLst/>
          <a:cxnLst/>
          <a:rect l="0" t="0" r="0" b="0"/>
          <a:pathLst>
            <a:path>
              <a:moveTo>
                <a:pt x="0" y="0"/>
              </a:moveTo>
              <a:lnTo>
                <a:pt x="0" y="1074864"/>
              </a:lnTo>
              <a:lnTo>
                <a:pt x="195179" y="1074864"/>
              </a:lnTo>
            </a:path>
          </a:pathLst>
        </a:custGeom>
        <a:noFill/>
        <a:ln w="12700" cap="flat" cmpd="sng" algn="ctr">
          <a:solidFill>
            <a:srgbClr val="0096FF"/>
          </a:solidFill>
          <a:prstDash val="solid"/>
          <a:miter lim="800000"/>
        </a:ln>
        <a:effectLst/>
      </dsp:spPr>
      <dsp:style>
        <a:lnRef idx="2">
          <a:scrgbClr r="0" g="0" b="0"/>
        </a:lnRef>
        <a:fillRef idx="0">
          <a:scrgbClr r="0" g="0" b="0"/>
        </a:fillRef>
        <a:effectRef idx="0">
          <a:scrgbClr r="0" g="0" b="0"/>
        </a:effectRef>
        <a:fontRef idx="minor"/>
      </dsp:style>
    </dsp:sp>
    <dsp:sp modelId="{C1BC9B86-94DD-D743-B576-ABB4913BA8CD}">
      <dsp:nvSpPr>
        <dsp:cNvPr id="0" name=""/>
        <dsp:cNvSpPr/>
      </dsp:nvSpPr>
      <dsp:spPr>
        <a:xfrm>
          <a:off x="4267077" y="3075386"/>
          <a:ext cx="2809851" cy="525218"/>
        </a:xfrm>
        <a:prstGeom prst="roundRect">
          <a:avLst>
            <a:gd name="adj" fmla="val 10000"/>
          </a:avLst>
        </a:prstGeom>
        <a:solidFill>
          <a:schemeClr val="lt1">
            <a:alpha val="90000"/>
            <a:hueOff val="0"/>
            <a:satOff val="0"/>
            <a:lumOff val="0"/>
            <a:alphaOff val="0"/>
          </a:schemeClr>
        </a:solidFill>
        <a:ln w="12700" cap="flat" cmpd="sng" algn="ctr">
          <a:solidFill>
            <a:srgbClr val="0096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rPr>
            <a:t>Choose to attend a FE college, sixth form or University Technical College (UTC).</a:t>
          </a:r>
        </a:p>
      </dsp:txBody>
      <dsp:txXfrm>
        <a:off x="4282460" y="3090769"/>
        <a:ext cx="2779085" cy="494452"/>
      </dsp:txXfrm>
    </dsp:sp>
    <dsp:sp modelId="{3AA1C5F5-A406-EB4E-BDD2-02F9504C4099}">
      <dsp:nvSpPr>
        <dsp:cNvPr id="0" name=""/>
        <dsp:cNvSpPr/>
      </dsp:nvSpPr>
      <dsp:spPr>
        <a:xfrm>
          <a:off x="4071898" y="2263131"/>
          <a:ext cx="207246" cy="1661696"/>
        </a:xfrm>
        <a:custGeom>
          <a:avLst/>
          <a:gdLst/>
          <a:ahLst/>
          <a:cxnLst/>
          <a:rect l="0" t="0" r="0" b="0"/>
          <a:pathLst>
            <a:path>
              <a:moveTo>
                <a:pt x="0" y="0"/>
              </a:moveTo>
              <a:lnTo>
                <a:pt x="0" y="1661696"/>
              </a:lnTo>
              <a:lnTo>
                <a:pt x="207246" y="1661696"/>
              </a:lnTo>
            </a:path>
          </a:pathLst>
        </a:custGeom>
        <a:noFill/>
        <a:ln w="12700" cap="flat" cmpd="sng" algn="ctr">
          <a:solidFill>
            <a:srgbClr val="0096FF"/>
          </a:solidFill>
          <a:prstDash val="solid"/>
          <a:miter lim="800000"/>
        </a:ln>
        <a:effectLst/>
      </dsp:spPr>
      <dsp:style>
        <a:lnRef idx="2">
          <a:scrgbClr r="0" g="0" b="0"/>
        </a:lnRef>
        <a:fillRef idx="0">
          <a:scrgbClr r="0" g="0" b="0"/>
        </a:fillRef>
        <a:effectRef idx="0">
          <a:scrgbClr r="0" g="0" b="0"/>
        </a:effectRef>
        <a:fontRef idx="minor"/>
      </dsp:style>
    </dsp:sp>
    <dsp:sp modelId="{4F0971E4-0965-1C43-A18E-806C953D7C85}">
      <dsp:nvSpPr>
        <dsp:cNvPr id="0" name=""/>
        <dsp:cNvSpPr/>
      </dsp:nvSpPr>
      <dsp:spPr>
        <a:xfrm>
          <a:off x="4279145" y="3662218"/>
          <a:ext cx="2793296" cy="525218"/>
        </a:xfrm>
        <a:prstGeom prst="roundRect">
          <a:avLst>
            <a:gd name="adj" fmla="val 10000"/>
          </a:avLst>
        </a:prstGeom>
        <a:solidFill>
          <a:schemeClr val="lt1">
            <a:alpha val="90000"/>
            <a:hueOff val="0"/>
            <a:satOff val="0"/>
            <a:lumOff val="0"/>
            <a:alphaOff val="0"/>
          </a:schemeClr>
        </a:solidFill>
        <a:ln w="12700" cap="flat" cmpd="sng" algn="ctr">
          <a:solidFill>
            <a:srgbClr val="0096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rPr>
            <a:t>Take a Diploma/A-levels/Highers/IB/SB, in maths, physics or engineering if going on to study a degree</a:t>
          </a:r>
        </a:p>
      </dsp:txBody>
      <dsp:txXfrm>
        <a:off x="4294528" y="3677601"/>
        <a:ext cx="2762530" cy="494452"/>
      </dsp:txXfrm>
    </dsp:sp>
    <dsp:sp modelId="{4DB20B70-CDBB-D84C-A04C-704AD6989B8D}">
      <dsp:nvSpPr>
        <dsp:cNvPr id="0" name=""/>
        <dsp:cNvSpPr/>
      </dsp:nvSpPr>
      <dsp:spPr>
        <a:xfrm>
          <a:off x="4071898" y="2263131"/>
          <a:ext cx="182523" cy="467964"/>
        </a:xfrm>
        <a:custGeom>
          <a:avLst/>
          <a:gdLst/>
          <a:ahLst/>
          <a:cxnLst/>
          <a:rect l="0" t="0" r="0" b="0"/>
          <a:pathLst>
            <a:path>
              <a:moveTo>
                <a:pt x="0" y="0"/>
              </a:moveTo>
              <a:lnTo>
                <a:pt x="0" y="467964"/>
              </a:lnTo>
              <a:lnTo>
                <a:pt x="182523" y="467964"/>
              </a:lnTo>
            </a:path>
          </a:pathLst>
        </a:custGeom>
        <a:noFill/>
        <a:ln w="12700" cap="flat" cmpd="sng" algn="ctr">
          <a:solidFill>
            <a:srgbClr val="0096FF"/>
          </a:solidFill>
          <a:prstDash val="solid"/>
          <a:miter lim="800000"/>
        </a:ln>
        <a:effectLst/>
      </dsp:spPr>
      <dsp:style>
        <a:lnRef idx="2">
          <a:scrgbClr r="0" g="0" b="0"/>
        </a:lnRef>
        <a:fillRef idx="0">
          <a:scrgbClr r="0" g="0" b="0"/>
        </a:fillRef>
        <a:effectRef idx="0">
          <a:scrgbClr r="0" g="0" b="0"/>
        </a:effectRef>
        <a:fontRef idx="minor"/>
      </dsp:style>
    </dsp:sp>
    <dsp:sp modelId="{845FA2E9-3FF7-6B4F-B78D-9154E51ACEB8}">
      <dsp:nvSpPr>
        <dsp:cNvPr id="0" name=""/>
        <dsp:cNvSpPr/>
      </dsp:nvSpPr>
      <dsp:spPr>
        <a:xfrm>
          <a:off x="4254422" y="2468486"/>
          <a:ext cx="2818893" cy="525218"/>
        </a:xfrm>
        <a:prstGeom prst="roundRect">
          <a:avLst>
            <a:gd name="adj" fmla="val 10000"/>
          </a:avLst>
        </a:prstGeom>
        <a:solidFill>
          <a:schemeClr val="lt1">
            <a:alpha val="90000"/>
            <a:hueOff val="0"/>
            <a:satOff val="0"/>
            <a:lumOff val="0"/>
            <a:alphaOff val="0"/>
          </a:schemeClr>
        </a:solidFill>
        <a:ln w="12700" cap="flat" cmpd="sng" algn="ctr">
          <a:solidFill>
            <a:srgbClr val="0096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rPr>
            <a:t>Take a </a:t>
          </a: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2"/>
            </a:rPr>
            <a:t>Tech Level </a:t>
          </a: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rPr>
            <a:t>(T-level) or a related subject. involves 80% classroom learning and 20% work placement</a:t>
          </a:r>
        </a:p>
      </dsp:txBody>
      <dsp:txXfrm>
        <a:off x="4269805" y="2483869"/>
        <a:ext cx="2788127" cy="494452"/>
      </dsp:txXfrm>
    </dsp:sp>
    <dsp:sp modelId="{9A0851EC-1546-134F-8034-06A879568D3C}">
      <dsp:nvSpPr>
        <dsp:cNvPr id="0" name=""/>
        <dsp:cNvSpPr/>
      </dsp:nvSpPr>
      <dsp:spPr>
        <a:xfrm>
          <a:off x="4071898" y="2263131"/>
          <a:ext cx="191221" cy="2263796"/>
        </a:xfrm>
        <a:custGeom>
          <a:avLst/>
          <a:gdLst/>
          <a:ahLst/>
          <a:cxnLst/>
          <a:rect l="0" t="0" r="0" b="0"/>
          <a:pathLst>
            <a:path>
              <a:moveTo>
                <a:pt x="0" y="0"/>
              </a:moveTo>
              <a:lnTo>
                <a:pt x="0" y="2263796"/>
              </a:lnTo>
              <a:lnTo>
                <a:pt x="191221" y="2263796"/>
              </a:lnTo>
            </a:path>
          </a:pathLst>
        </a:custGeom>
        <a:noFill/>
        <a:ln w="12700" cap="flat" cmpd="sng" algn="ctr">
          <a:solidFill>
            <a:srgbClr val="0096FF"/>
          </a:solidFill>
          <a:prstDash val="solid"/>
          <a:miter lim="800000"/>
        </a:ln>
        <a:effectLst/>
      </dsp:spPr>
      <dsp:style>
        <a:lnRef idx="2">
          <a:scrgbClr r="0" g="0" b="0"/>
        </a:lnRef>
        <a:fillRef idx="0">
          <a:scrgbClr r="0" g="0" b="0"/>
        </a:fillRef>
        <a:effectRef idx="0">
          <a:scrgbClr r="0" g="0" b="0"/>
        </a:effectRef>
        <a:fontRef idx="minor"/>
      </dsp:style>
    </dsp:sp>
    <dsp:sp modelId="{F8FD896D-4846-744F-909E-AF016B469BFE}">
      <dsp:nvSpPr>
        <dsp:cNvPr id="0" name=""/>
        <dsp:cNvSpPr/>
      </dsp:nvSpPr>
      <dsp:spPr>
        <a:xfrm>
          <a:off x="4263119" y="4264318"/>
          <a:ext cx="2832616" cy="525218"/>
        </a:xfrm>
        <a:prstGeom prst="roundRect">
          <a:avLst>
            <a:gd name="adj" fmla="val 10000"/>
          </a:avLst>
        </a:prstGeom>
        <a:solidFill>
          <a:schemeClr val="lt1">
            <a:alpha val="90000"/>
            <a:hueOff val="0"/>
            <a:satOff val="0"/>
            <a:lumOff val="0"/>
            <a:alphaOff val="0"/>
          </a:schemeClr>
        </a:solidFill>
        <a:ln w="12700" cap="flat" cmpd="sng" algn="ctr">
          <a:solidFill>
            <a:srgbClr val="0096FF"/>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rPr>
            <a:t>Apply for an </a:t>
          </a: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3"/>
            </a:rPr>
            <a:t>Advanced Apprenticeship </a:t>
          </a:r>
          <a:r>
            <a:rPr lang="en-GB" sz="1100" b="0" kern="1200" dirty="0">
              <a:solidFill>
                <a:srgbClr val="0096FF"/>
              </a:solidFill>
              <a:latin typeface="Tahoma" panose="020B0604030504040204" pitchFamily="34" charset="0"/>
              <a:ea typeface="Tahoma" panose="020B0604030504040204" pitchFamily="34" charset="0"/>
              <a:cs typeface="Tahoma" panose="020B0604030504040204" pitchFamily="34" charset="0"/>
            </a:rPr>
            <a:t>which may involve study for a Tech Level whilst developing skills through work</a:t>
          </a:r>
          <a:endParaRPr lang="en-GB" sz="1200" b="0" kern="1200" dirty="0">
            <a:solidFill>
              <a:srgbClr val="0096FF"/>
            </a:solidFill>
            <a:latin typeface="Tahoma" panose="020B0604030504040204" pitchFamily="34" charset="0"/>
            <a:ea typeface="Tahoma" panose="020B0604030504040204" pitchFamily="34" charset="0"/>
            <a:cs typeface="Tahoma" panose="020B0604030504040204" pitchFamily="34" charset="0"/>
          </a:endParaRPr>
        </a:p>
      </dsp:txBody>
      <dsp:txXfrm>
        <a:off x="4278502" y="4279701"/>
        <a:ext cx="2801850" cy="494452"/>
      </dsp:txXfrm>
    </dsp:sp>
    <dsp:sp modelId="{04A1648D-84E4-F544-BDE1-8E34B32AEB02}">
      <dsp:nvSpPr>
        <dsp:cNvPr id="0" name=""/>
        <dsp:cNvSpPr/>
      </dsp:nvSpPr>
      <dsp:spPr>
        <a:xfrm>
          <a:off x="7075966" y="725107"/>
          <a:ext cx="3424329" cy="1562451"/>
        </a:xfrm>
        <a:prstGeom prst="rightArrowCallout">
          <a:avLst/>
        </a:prstGeom>
        <a:solidFill>
          <a:srgbClr val="FF2F9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Tahoma" panose="020B0604030504040204" pitchFamily="34" charset="0"/>
              <a:ea typeface="Tahoma" panose="020B0604030504040204" pitchFamily="34" charset="0"/>
              <a:cs typeface="Tahoma" panose="020B0604030504040204" pitchFamily="34" charset="0"/>
            </a:rPr>
            <a:t>At Age 18</a:t>
          </a:r>
        </a:p>
        <a:p>
          <a:pPr marL="0" lvl="0" indent="0" algn="ctr" defTabSz="622300">
            <a:lnSpc>
              <a:spcPct val="90000"/>
            </a:lnSpc>
            <a:spcBef>
              <a:spcPct val="0"/>
            </a:spcBef>
            <a:spcAft>
              <a:spcPct val="35000"/>
            </a:spcAft>
            <a:buNone/>
          </a:pPr>
          <a:r>
            <a:rPr lang="en-GB" sz="1400" kern="1200" dirty="0">
              <a:latin typeface="Tahoma" panose="020B0604030504040204" pitchFamily="34" charset="0"/>
              <a:ea typeface="Tahoma" panose="020B0604030504040204" pitchFamily="34" charset="0"/>
              <a:cs typeface="Tahoma" panose="020B0604030504040204" pitchFamily="34" charset="0"/>
            </a:rPr>
            <a:t>Students have a variety of  options to progress careers in physics</a:t>
          </a:r>
        </a:p>
      </dsp:txBody>
      <dsp:txXfrm>
        <a:off x="7075966" y="725107"/>
        <a:ext cx="2225026" cy="1562451"/>
      </dsp:txXfrm>
    </dsp:sp>
    <dsp:sp modelId="{EFE27B22-2EA1-7740-B7D0-1ED46A621D20}">
      <dsp:nvSpPr>
        <dsp:cNvPr id="0" name=""/>
        <dsp:cNvSpPr/>
      </dsp:nvSpPr>
      <dsp:spPr>
        <a:xfrm>
          <a:off x="7418399" y="2287559"/>
          <a:ext cx="169778" cy="683038"/>
        </a:xfrm>
        <a:custGeom>
          <a:avLst/>
          <a:gdLst/>
          <a:ahLst/>
          <a:cxnLst/>
          <a:rect l="0" t="0" r="0" b="0"/>
          <a:pathLst>
            <a:path>
              <a:moveTo>
                <a:pt x="0" y="0"/>
              </a:moveTo>
              <a:lnTo>
                <a:pt x="0" y="683038"/>
              </a:lnTo>
              <a:lnTo>
                <a:pt x="169778" y="683038"/>
              </a:lnTo>
            </a:path>
          </a:pathLst>
        </a:custGeom>
        <a:noFill/>
        <a:ln w="12700" cap="flat" cmpd="sng" algn="ctr">
          <a:solidFill>
            <a:srgbClr val="FF2F92"/>
          </a:solidFill>
          <a:prstDash val="solid"/>
          <a:miter lim="800000"/>
        </a:ln>
        <a:effectLst/>
      </dsp:spPr>
      <dsp:style>
        <a:lnRef idx="2">
          <a:scrgbClr r="0" g="0" b="0"/>
        </a:lnRef>
        <a:fillRef idx="0">
          <a:scrgbClr r="0" g="0" b="0"/>
        </a:fillRef>
        <a:effectRef idx="0">
          <a:scrgbClr r="0" g="0" b="0"/>
        </a:effectRef>
        <a:fontRef idx="minor"/>
      </dsp:style>
    </dsp:sp>
    <dsp:sp modelId="{0E33A360-2E56-864A-81E5-3DAE014C1994}">
      <dsp:nvSpPr>
        <dsp:cNvPr id="0" name=""/>
        <dsp:cNvSpPr/>
      </dsp:nvSpPr>
      <dsp:spPr>
        <a:xfrm>
          <a:off x="7588178" y="2468486"/>
          <a:ext cx="2869280" cy="1004222"/>
        </a:xfrm>
        <a:prstGeom prst="roundRect">
          <a:avLst>
            <a:gd name="adj" fmla="val 10000"/>
          </a:avLst>
        </a:prstGeom>
        <a:solidFill>
          <a:schemeClr val="lt1">
            <a:alpha val="90000"/>
            <a:hueOff val="0"/>
            <a:satOff val="0"/>
            <a:lumOff val="0"/>
            <a:alphaOff val="0"/>
          </a:schemeClr>
        </a:solidFill>
        <a:ln w="12700" cap="flat" cmpd="sng" algn="ctr">
          <a:solidFill>
            <a:srgbClr val="FF2F9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b="0" kern="1200" dirty="0">
              <a:solidFill>
                <a:srgbClr val="FF2F92"/>
              </a:solidFill>
              <a:latin typeface="Tahoma" panose="020B0604030504040204" pitchFamily="34" charset="0"/>
              <a:ea typeface="Tahoma" panose="020B0604030504040204" pitchFamily="34" charset="0"/>
              <a:cs typeface="Tahoma" panose="020B0604030504040204" pitchFamily="34" charset="0"/>
            </a:rPr>
            <a:t>Apply for a </a:t>
          </a:r>
          <a:r>
            <a:rPr lang="en-GB" sz="1100" b="0" kern="1200" dirty="0">
              <a:solidFill>
                <a:srgbClr val="FF2F92"/>
              </a:solidFill>
              <a:latin typeface="Tahoma" panose="020B0604030504040204" pitchFamily="34" charset="0"/>
              <a:ea typeface="Tahoma" panose="020B0604030504040204" pitchFamily="34" charset="0"/>
              <a:cs typeface="Tahoma" panose="020B0604030504040204" pitchFamily="34" charset="0"/>
              <a:hlinkClick xmlns:r="http://schemas.openxmlformats.org/officeDocument/2006/relationships" r:id="rId4"/>
            </a:rPr>
            <a:t>Higher Apprenticeship </a:t>
          </a:r>
          <a:r>
            <a:rPr lang="en-GB" sz="1100" b="0" kern="1200" dirty="0">
              <a:solidFill>
                <a:srgbClr val="FF2F92"/>
              </a:solidFill>
              <a:latin typeface="Tahoma" panose="020B0604030504040204" pitchFamily="34" charset="0"/>
              <a:ea typeface="Tahoma" panose="020B0604030504040204" pitchFamily="34" charset="0"/>
              <a:cs typeface="Tahoma" panose="020B0604030504040204" pitchFamily="34" charset="0"/>
            </a:rPr>
            <a:t>(typically Level 4 and 5) or a Degree Apprenticeship (Level 6 and 7), which may incorporate a Degree or a Master’s Degree whilst learning on the job</a:t>
          </a:r>
        </a:p>
      </dsp:txBody>
      <dsp:txXfrm>
        <a:off x="7617591" y="2497899"/>
        <a:ext cx="2810454" cy="945396"/>
      </dsp:txXfrm>
    </dsp:sp>
    <dsp:sp modelId="{5395940E-8DC1-C944-A16B-A996A87ECA27}">
      <dsp:nvSpPr>
        <dsp:cNvPr id="0" name=""/>
        <dsp:cNvSpPr/>
      </dsp:nvSpPr>
      <dsp:spPr>
        <a:xfrm>
          <a:off x="7418399" y="2287559"/>
          <a:ext cx="182510" cy="1625096"/>
        </a:xfrm>
        <a:custGeom>
          <a:avLst/>
          <a:gdLst/>
          <a:ahLst/>
          <a:cxnLst/>
          <a:rect l="0" t="0" r="0" b="0"/>
          <a:pathLst>
            <a:path>
              <a:moveTo>
                <a:pt x="0" y="0"/>
              </a:moveTo>
              <a:lnTo>
                <a:pt x="0" y="1625096"/>
              </a:lnTo>
              <a:lnTo>
                <a:pt x="182510" y="1625096"/>
              </a:lnTo>
            </a:path>
          </a:pathLst>
        </a:custGeom>
        <a:noFill/>
        <a:ln w="12700" cap="flat" cmpd="sng" algn="ctr">
          <a:solidFill>
            <a:srgbClr val="FF2F92"/>
          </a:solidFill>
          <a:prstDash val="solid"/>
          <a:miter lim="800000"/>
        </a:ln>
        <a:effectLst/>
      </dsp:spPr>
      <dsp:style>
        <a:lnRef idx="2">
          <a:scrgbClr r="0" g="0" b="0"/>
        </a:lnRef>
        <a:fillRef idx="0">
          <a:scrgbClr r="0" g="0" b="0"/>
        </a:fillRef>
        <a:effectRef idx="0">
          <a:scrgbClr r="0" g="0" b="0"/>
        </a:effectRef>
        <a:fontRef idx="minor"/>
      </dsp:style>
    </dsp:sp>
    <dsp:sp modelId="{96CDE9D2-CF60-534D-A76B-AA8EB9C31270}">
      <dsp:nvSpPr>
        <dsp:cNvPr id="0" name=""/>
        <dsp:cNvSpPr/>
      </dsp:nvSpPr>
      <dsp:spPr>
        <a:xfrm>
          <a:off x="7600910" y="3587921"/>
          <a:ext cx="2879902" cy="649469"/>
        </a:xfrm>
        <a:prstGeom prst="roundRect">
          <a:avLst>
            <a:gd name="adj" fmla="val 10000"/>
          </a:avLst>
        </a:prstGeom>
        <a:solidFill>
          <a:schemeClr val="lt1">
            <a:alpha val="90000"/>
            <a:hueOff val="0"/>
            <a:satOff val="0"/>
            <a:lumOff val="0"/>
            <a:alphaOff val="0"/>
          </a:schemeClr>
        </a:solidFill>
        <a:ln w="12700" cap="flat" cmpd="sng" algn="ctr">
          <a:solidFill>
            <a:srgbClr val="FF2F9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en-GB" sz="1100" b="0" kern="1200" dirty="0">
              <a:solidFill>
                <a:srgbClr val="FF2F92"/>
              </a:solidFill>
              <a:latin typeface="Tahoma" panose="020B0604030504040204" pitchFamily="34" charset="0"/>
              <a:ea typeface="Tahoma" panose="020B0604030504040204" pitchFamily="34" charset="0"/>
              <a:cs typeface="Tahoma" panose="020B0604030504040204" pitchFamily="34" charset="0"/>
            </a:rPr>
            <a:t>Attend University full time to study a Foundation degree, Bachelor’s Degree (BEng/BSc) or Master’s Degree (MEng/ MSc)</a:t>
          </a:r>
        </a:p>
      </dsp:txBody>
      <dsp:txXfrm>
        <a:off x="7619932" y="3606943"/>
        <a:ext cx="2841858" cy="611425"/>
      </dsp:txXfrm>
    </dsp:sp>
    <dsp:sp modelId="{2CD560FF-F793-2C49-A0CD-E1525CDD1787}">
      <dsp:nvSpPr>
        <dsp:cNvPr id="0" name=""/>
        <dsp:cNvSpPr/>
      </dsp:nvSpPr>
      <dsp:spPr>
        <a:xfrm>
          <a:off x="7418399" y="2287559"/>
          <a:ext cx="237385" cy="2399780"/>
        </a:xfrm>
        <a:custGeom>
          <a:avLst/>
          <a:gdLst/>
          <a:ahLst/>
          <a:cxnLst/>
          <a:rect l="0" t="0" r="0" b="0"/>
          <a:pathLst>
            <a:path>
              <a:moveTo>
                <a:pt x="0" y="0"/>
              </a:moveTo>
              <a:lnTo>
                <a:pt x="0" y="2399780"/>
              </a:lnTo>
              <a:lnTo>
                <a:pt x="237385" y="2399780"/>
              </a:lnTo>
            </a:path>
          </a:pathLst>
        </a:custGeom>
        <a:noFill/>
        <a:ln w="12700" cap="flat" cmpd="sng" algn="ctr">
          <a:solidFill>
            <a:srgbClr val="FF2F92"/>
          </a:solidFill>
          <a:prstDash val="solid"/>
          <a:miter lim="800000"/>
        </a:ln>
        <a:effectLst/>
      </dsp:spPr>
      <dsp:style>
        <a:lnRef idx="2">
          <a:scrgbClr r="0" g="0" b="0"/>
        </a:lnRef>
        <a:fillRef idx="0">
          <a:scrgbClr r="0" g="0" b="0"/>
        </a:fillRef>
        <a:effectRef idx="0">
          <a:scrgbClr r="0" g="0" b="0"/>
        </a:effectRef>
        <a:fontRef idx="minor"/>
      </dsp:style>
    </dsp:sp>
    <dsp:sp modelId="{C9694359-A932-7048-A472-CFC2FF7613A5}">
      <dsp:nvSpPr>
        <dsp:cNvPr id="0" name=""/>
        <dsp:cNvSpPr/>
      </dsp:nvSpPr>
      <dsp:spPr>
        <a:xfrm>
          <a:off x="7655784" y="4363169"/>
          <a:ext cx="2834532" cy="648340"/>
        </a:xfrm>
        <a:prstGeom prst="roundRect">
          <a:avLst>
            <a:gd name="adj" fmla="val 10000"/>
          </a:avLst>
        </a:prstGeom>
        <a:solidFill>
          <a:schemeClr val="lt1">
            <a:alpha val="90000"/>
            <a:hueOff val="0"/>
            <a:satOff val="0"/>
            <a:lumOff val="0"/>
            <a:alphaOff val="0"/>
          </a:schemeClr>
        </a:solidFill>
        <a:ln w="12700" cap="flat" cmpd="sng" algn="ctr">
          <a:solidFill>
            <a:srgbClr val="FF2F9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GB" sz="1200" b="0" kern="1200" dirty="0">
              <a:solidFill>
                <a:srgbClr val="FF2F92"/>
              </a:solidFill>
              <a:latin typeface="Proxima Nova" panose="02000506030000020004" pitchFamily="2" charset="0"/>
            </a:rPr>
            <a:t>Full-time employment and studying while working</a:t>
          </a:r>
        </a:p>
      </dsp:txBody>
      <dsp:txXfrm>
        <a:off x="7674773" y="4382158"/>
        <a:ext cx="2796554" cy="6103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8CF02-A2F9-314B-B394-C38147F01A18}" type="datetimeFigureOut">
              <a:rPr lang="en-GB" smtClean="0"/>
              <a:t>21/07/2024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BFAF5-EB17-2641-91C4-ACAE7A359321}" type="slidenum">
              <a:rPr lang="en-GB" smtClean="0"/>
              <a:t>‹#›</a:t>
            </a:fld>
            <a:endParaRPr lang="en-GB"/>
          </a:p>
        </p:txBody>
      </p:sp>
    </p:spTree>
    <p:extLst>
      <p:ext uri="{BB962C8B-B14F-4D97-AF65-F5344CB8AC3E}">
        <p14:creationId xmlns:p14="http://schemas.microsoft.com/office/powerpoint/2010/main" val="104002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cas.com/apprenticeships/what-you-need-know-about-apprenticeships/higher-apprenticeship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ucas.com/apprenticeships/what-you-need-know-about-apprenticeships/degree-apprenticeships-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1</a:t>
            </a:fld>
            <a:endParaRPr lang="en-GB"/>
          </a:p>
        </p:txBody>
      </p:sp>
    </p:spTree>
    <p:extLst>
      <p:ext uri="{BB962C8B-B14F-4D97-AF65-F5344CB8AC3E}">
        <p14:creationId xmlns:p14="http://schemas.microsoft.com/office/powerpoint/2010/main" val="129754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a:solidFill>
                  <a:schemeClr val="tx1"/>
                </a:solidFill>
                <a:effectLst/>
                <a:latin typeface="+mn-lt"/>
                <a:ea typeface="+mn-ea"/>
                <a:cs typeface="+mn-cs"/>
              </a:rPr>
              <a:t>Young </a:t>
            </a:r>
            <a:r>
              <a:rPr lang="en-GB" sz="1200" b="0" i="0" u="none" strike="noStrike" kern="1200" dirty="0">
                <a:solidFill>
                  <a:schemeClr val="tx1"/>
                </a:solidFill>
                <a:effectLst/>
                <a:latin typeface="+mn-lt"/>
                <a:ea typeface="+mn-ea"/>
                <a:cs typeface="+mn-cs"/>
              </a:rPr>
              <a:t>people and their families need to know the positive benefits of continuing with physics. This could be either through study or an apprenticeship or technical role. They need to know that studying physics doesn’t narrow career opportunities but opens doors to jobs in many sectors.</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More also needs to be done to make sure young people know about the contribution that physics makes to our society and the opportunities it gives them to change their world.</a:t>
            </a:r>
          </a:p>
          <a:p>
            <a:br>
              <a:rPr lang="en-GB" dirty="0"/>
            </a:br>
            <a:endParaRPr lang="en-GB" dirty="0"/>
          </a:p>
        </p:txBody>
      </p:sp>
      <p:sp>
        <p:nvSpPr>
          <p:cNvPr id="4" name="Slide Number Placeholder 3"/>
          <p:cNvSpPr>
            <a:spLocks noGrp="1"/>
          </p:cNvSpPr>
          <p:nvPr>
            <p:ph type="sldNum" sz="quarter" idx="5"/>
          </p:nvPr>
        </p:nvSpPr>
        <p:spPr/>
        <p:txBody>
          <a:bodyPr/>
          <a:lstStyle/>
          <a:p>
            <a:fld id="{067D460F-663C-E64F-9888-515F882595B1}" type="slidenum">
              <a:rPr lang="en-GB" smtClean="0"/>
              <a:t>3</a:t>
            </a:fld>
            <a:endParaRPr lang="en-GB"/>
          </a:p>
        </p:txBody>
      </p:sp>
    </p:spTree>
    <p:extLst>
      <p:ext uri="{BB962C8B-B14F-4D97-AF65-F5344CB8AC3E}">
        <p14:creationId xmlns:p14="http://schemas.microsoft.com/office/powerpoint/2010/main" val="257561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to emphasise the variety of routes particularly the apprenticeship route which are becoming increasingly popular due to the cost of university fees.</a:t>
            </a:r>
          </a:p>
          <a:p>
            <a:endParaRPr lang="en-GB" dirty="0"/>
          </a:p>
          <a:p>
            <a:r>
              <a:rPr lang="en-GB" b="1" dirty="0"/>
              <a:t>Advanced Apprenticeships</a:t>
            </a:r>
          </a:p>
          <a:p>
            <a:r>
              <a:rPr lang="en-GB" b="0" i="0" u="none" strike="noStrike" dirty="0">
                <a:solidFill>
                  <a:srgbClr val="333333"/>
                </a:solidFill>
                <a:effectLst/>
                <a:latin typeface="Roboto" panose="020F0502020204030204" pitchFamily="34" charset="0"/>
              </a:rPr>
              <a:t>Level 3 apprenticeships are also known as advanced apprenticeships and are generally considered to be equivalent to two A level passes. If you want to gain further qualifications, you can go on to complete </a:t>
            </a:r>
            <a:r>
              <a:rPr lang="en-GB" b="0" i="0" u="none" strike="noStrike" dirty="0">
                <a:solidFill>
                  <a:srgbClr val="7E2A8C"/>
                </a:solidFill>
                <a:effectLst/>
                <a:latin typeface="Roboto" panose="02000000000000000000" pitchFamily="2" charset="0"/>
                <a:hlinkClick r:id="rId3"/>
              </a:rPr>
              <a:t>higher</a:t>
            </a:r>
            <a:r>
              <a:rPr lang="en-GB" b="0" i="0" u="none" strike="noStrike" dirty="0">
                <a:solidFill>
                  <a:srgbClr val="333333"/>
                </a:solidFill>
                <a:effectLst/>
                <a:latin typeface="Roboto" panose="02000000000000000000" pitchFamily="2" charset="0"/>
              </a:rPr>
              <a:t> and </a:t>
            </a:r>
            <a:r>
              <a:rPr lang="en-GB" b="0" i="0" u="none" strike="noStrike" dirty="0">
                <a:solidFill>
                  <a:srgbClr val="7E2A8C"/>
                </a:solidFill>
                <a:effectLst/>
                <a:latin typeface="Roboto" panose="02000000000000000000" pitchFamily="2" charset="0"/>
                <a:hlinkClick r:id="rId4"/>
              </a:rPr>
              <a:t>degree apprenticeships</a:t>
            </a:r>
            <a:r>
              <a:rPr lang="en-GB" b="0" i="0" u="none" strike="noStrike" dirty="0">
                <a:solidFill>
                  <a:srgbClr val="333333"/>
                </a:solidFill>
                <a:effectLst/>
                <a:latin typeface="Roboto" panose="02000000000000000000" pitchFamily="2" charset="0"/>
              </a:rPr>
              <a:t>.</a:t>
            </a:r>
            <a:endParaRPr lang="en-GB" dirty="0"/>
          </a:p>
          <a:p>
            <a:endParaRPr lang="en-GB" dirty="0"/>
          </a:p>
          <a:p>
            <a:pPr algn="l"/>
            <a:r>
              <a:rPr lang="en-GB" b="1" i="0" u="none" strike="noStrike" dirty="0">
                <a:solidFill>
                  <a:srgbClr val="0B0C0C"/>
                </a:solidFill>
                <a:effectLst/>
                <a:latin typeface="GDS Transport"/>
              </a:rPr>
              <a:t>T Levels: what they are</a:t>
            </a:r>
          </a:p>
          <a:p>
            <a:pPr algn="l"/>
            <a:r>
              <a:rPr lang="en-GB" b="0" i="0" u="none" strike="noStrike" dirty="0">
                <a:solidFill>
                  <a:srgbClr val="0B0C0C"/>
                </a:solidFill>
                <a:effectLst/>
                <a:latin typeface="GDS Transport"/>
              </a:rPr>
              <a:t>T Levels are 2-year courses which are taken after GCSEs and are broadly equivalent in size to 3 A Levels. Launched in September 2020, these courses have been developed in collaboration with employers and education providers so that the content meets the needs of industry and prepares students for entry into skilled employment, an apprenticeship or related technical study through further or higher education.</a:t>
            </a:r>
          </a:p>
          <a:p>
            <a:pPr algn="l"/>
            <a:endParaRPr lang="en-GB" b="0" i="0" u="none" strike="noStrike" dirty="0">
              <a:solidFill>
                <a:srgbClr val="0B0C0C"/>
              </a:solidFill>
              <a:effectLst/>
              <a:latin typeface="GDS Transport"/>
            </a:endParaRPr>
          </a:p>
          <a:p>
            <a:pPr algn="l"/>
            <a:r>
              <a:rPr lang="en-GB" b="0" i="0" u="none" strike="noStrike" dirty="0">
                <a:solidFill>
                  <a:srgbClr val="0B0C0C"/>
                </a:solidFill>
                <a:effectLst/>
                <a:latin typeface="GDS Transport"/>
              </a:rPr>
              <a:t>T Levels offer students practical and knowledge-based learning at a school or college and on-the-job experience through an industry placement of at least 315 hours – approximately 45 days.</a:t>
            </a:r>
          </a:p>
          <a:p>
            <a:pPr algn="l"/>
            <a:r>
              <a:rPr lang="en-GB" b="0" i="0" u="none" strike="noStrike" dirty="0">
                <a:solidFill>
                  <a:srgbClr val="0B0C0C"/>
                </a:solidFill>
                <a:effectLst/>
                <a:latin typeface="GDS Transport"/>
              </a:rPr>
              <a:t>The courses are available at selected colleges, schools and other providers across England.</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r>
              <a:rPr lang="en-GB" b="1" i="0" u="none" strike="noStrike" dirty="0">
                <a:solidFill>
                  <a:srgbClr val="0B0C0C"/>
                </a:solidFill>
                <a:effectLst/>
                <a:latin typeface="GDS Transport"/>
              </a:rPr>
              <a:t>Higher and degree apprenticeships</a:t>
            </a:r>
            <a:endParaRPr lang="en-GB" dirty="0"/>
          </a:p>
          <a:p>
            <a:pPr algn="l"/>
            <a:r>
              <a:rPr lang="en-GB" b="0" i="0" u="none" strike="noStrike" dirty="0">
                <a:solidFill>
                  <a:srgbClr val="0B0C0C"/>
                </a:solidFill>
                <a:effectLst/>
                <a:latin typeface="GDS Transport"/>
              </a:rPr>
              <a:t>Higher apprenticeships go from level 4 to 7 and are equivalent to a foundation degree and above. Degree apprenticeships are available at levels 6 and 7 and are equivalent to a full bachelor’s and Master’s.</a:t>
            </a:r>
          </a:p>
          <a:p>
            <a:pPr algn="l"/>
            <a:r>
              <a:rPr lang="en-GB" b="0" i="0" u="none" strike="noStrike" dirty="0">
                <a:solidFill>
                  <a:srgbClr val="0B0C0C"/>
                </a:solidFill>
                <a:effectLst/>
                <a:latin typeface="GDS Transport"/>
              </a:rPr>
              <a:t>They combine work with study and may include a work-based, academic or combined qualification or a professional qualification relevant to the industry.</a:t>
            </a:r>
            <a:endParaRPr lang="en-GB" dirty="0"/>
          </a:p>
          <a:p>
            <a:r>
              <a:rPr lang="en-GB" b="0" i="0" u="none" strike="noStrike" dirty="0">
                <a:solidFill>
                  <a:srgbClr val="0B0C0C"/>
                </a:solidFill>
                <a:effectLst/>
                <a:latin typeface="GDS Transport"/>
              </a:rPr>
              <a:t>Graduates are able to apply for an apprenticeship as the next step in their career after gaining their degree, if this means acquiring substantive new skills. This ensures that an individual is not funded twice to do the same training.</a:t>
            </a:r>
            <a:endParaRPr lang="en-GB" dirty="0"/>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5</a:t>
            </a:fld>
            <a:endParaRPr lang="en-GB"/>
          </a:p>
        </p:txBody>
      </p:sp>
    </p:spTree>
    <p:extLst>
      <p:ext uri="{BB962C8B-B14F-4D97-AF65-F5344CB8AC3E}">
        <p14:creationId xmlns:p14="http://schemas.microsoft.com/office/powerpoint/2010/main" val="362634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7</a:t>
            </a:fld>
            <a:endParaRPr lang="en-GB"/>
          </a:p>
        </p:txBody>
      </p:sp>
    </p:spTree>
    <p:extLst>
      <p:ext uri="{BB962C8B-B14F-4D97-AF65-F5344CB8AC3E}">
        <p14:creationId xmlns:p14="http://schemas.microsoft.com/office/powerpoint/2010/main" val="410413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3BADE-47FD-D489-800E-B7294E7E3E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1B58391-15B8-C329-075D-F902565DC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40B0B6A-B5D8-47B2-8DE1-357E772FB90C}"/>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5" name="Footer Placeholder 4">
            <a:extLst>
              <a:ext uri="{FF2B5EF4-FFF2-40B4-BE49-F238E27FC236}">
                <a16:creationId xmlns:a16="http://schemas.microsoft.com/office/drawing/2014/main" id="{87C51B77-E3C1-C43A-48EA-6FA0D38F2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30F3CB-889A-58AB-693D-4DB49607EAC7}"/>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69272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6AE-C086-6483-26CB-8D547579CE6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257746B-FBF9-B03A-1A9F-4F42264085A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0899F7-1C36-44DE-3D02-04CAE130F4C2}"/>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5" name="Footer Placeholder 4">
            <a:extLst>
              <a:ext uri="{FF2B5EF4-FFF2-40B4-BE49-F238E27FC236}">
                <a16:creationId xmlns:a16="http://schemas.microsoft.com/office/drawing/2014/main" id="{1F7A36AE-15FB-C48D-DF96-DEE3A51160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7C271C-D9F3-BAE3-6AEB-58168E705081}"/>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52255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30932-21A9-FA81-9A0A-702D292A532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01E66E5-14DA-A2C4-57CC-FCE67509AB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100CA8E-AFAF-FC84-5539-F9B9AADFA8B1}"/>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5" name="Footer Placeholder 4">
            <a:extLst>
              <a:ext uri="{FF2B5EF4-FFF2-40B4-BE49-F238E27FC236}">
                <a16:creationId xmlns:a16="http://schemas.microsoft.com/office/drawing/2014/main" id="{6AB95655-2994-3AF8-1EE4-0EBBC37CA3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12370-A41A-B461-9F42-33889DD5F1CA}"/>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1623599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FE32-B03D-04F6-6983-FE30DEE52A7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FEDF8E0-4124-C1DD-B552-FE0B1AAFF8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200E358-950E-B32E-BE51-6681E328DDD0}"/>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5" name="Footer Placeholder 4">
            <a:extLst>
              <a:ext uri="{FF2B5EF4-FFF2-40B4-BE49-F238E27FC236}">
                <a16:creationId xmlns:a16="http://schemas.microsoft.com/office/drawing/2014/main" id="{A9B1A185-82E5-B218-5EF0-C01E3CBFCA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165FF-AF19-7F6A-09E7-59E93C8BE0FF}"/>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85648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D50F-47A5-8FD5-AF59-BB88F3CCA6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6EC956F-5152-8ED0-8C4C-1400D9268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C2A8957-06EA-ED0D-1946-80351017CB8B}"/>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5" name="Footer Placeholder 4">
            <a:extLst>
              <a:ext uri="{FF2B5EF4-FFF2-40B4-BE49-F238E27FC236}">
                <a16:creationId xmlns:a16="http://schemas.microsoft.com/office/drawing/2014/main" id="{904985D6-F134-1EB2-DDED-3D47322948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9AAB6D-C1F2-4A37-69A4-24C773E1E7DD}"/>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63165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D773-243B-AEC6-F83F-C115267D8A1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E855AFC-E08F-3C67-3795-0555BE34E6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B0AD18D-A5D0-AE9C-5CC7-657A4BC950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72638DA-0A60-8E01-5E65-40E897F42F64}"/>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6" name="Footer Placeholder 5">
            <a:extLst>
              <a:ext uri="{FF2B5EF4-FFF2-40B4-BE49-F238E27FC236}">
                <a16:creationId xmlns:a16="http://schemas.microsoft.com/office/drawing/2014/main" id="{74A799CE-E0DB-7BEB-A56A-C4997D5B2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FD4851-19D4-0BFA-287E-70641DD33034}"/>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91341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5714-846C-7C53-23A1-6D95B986EC5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0D5446-6637-EC63-C67E-CE931F1FD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B022F4-156A-561D-2646-0D5742F187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7E729ED-DABB-E47F-7926-26357AAC76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C90DB1B-343B-C338-FBD0-7DDADC5B22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9000B5-2B4E-4C9C-32FD-ADBB37CF88DE}"/>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8" name="Footer Placeholder 7">
            <a:extLst>
              <a:ext uri="{FF2B5EF4-FFF2-40B4-BE49-F238E27FC236}">
                <a16:creationId xmlns:a16="http://schemas.microsoft.com/office/drawing/2014/main" id="{E5B756BE-4AA9-086A-E67B-98BDFB6316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5D35EA-24BF-C130-6A51-10FAF1D76DF4}"/>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9852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C11-6A95-D213-D71C-28501F80E44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75B0066-898A-BF81-F77E-6DFAC4B1C0DA}"/>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4" name="Footer Placeholder 3">
            <a:extLst>
              <a:ext uri="{FF2B5EF4-FFF2-40B4-BE49-F238E27FC236}">
                <a16:creationId xmlns:a16="http://schemas.microsoft.com/office/drawing/2014/main" id="{6944A402-FAEC-95E5-4C72-4CD17611A6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99E130-3FCE-27BF-AF59-E927084F0E83}"/>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163648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4BEB06-3586-08CC-EF83-8EEEB82204FA}"/>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3" name="Footer Placeholder 2">
            <a:extLst>
              <a:ext uri="{FF2B5EF4-FFF2-40B4-BE49-F238E27FC236}">
                <a16:creationId xmlns:a16="http://schemas.microsoft.com/office/drawing/2014/main" id="{EF51DD7F-1A35-5C41-A496-3B45713112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78A61A-0699-893A-1839-EB1931D8ED4B}"/>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88331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9ED2-339B-E9C7-02F4-9EFEFEFDDB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C3D625C-E7B5-BF07-4FE5-750AB0E32A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203ECBA-AADD-6CF2-3CFE-4F429CC16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47B408-4852-5D90-73C8-324F9C3BDEDE}"/>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6" name="Footer Placeholder 5">
            <a:extLst>
              <a:ext uri="{FF2B5EF4-FFF2-40B4-BE49-F238E27FC236}">
                <a16:creationId xmlns:a16="http://schemas.microsoft.com/office/drawing/2014/main" id="{3532F8BA-E2CB-ED5D-A8EB-545F4B304A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F0AC57-211E-18A1-D3E6-829470D0A280}"/>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385949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2804-5F77-0029-0932-F44F97A5F64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C7B81D1-C139-6228-C79B-A76FAFF31C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8EBD72-7591-55BF-EE19-4CD7C5D6F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8AD359-4EC3-17EB-C69A-3CEBC12518D2}"/>
              </a:ext>
            </a:extLst>
          </p:cNvPr>
          <p:cNvSpPr>
            <a:spLocks noGrp="1"/>
          </p:cNvSpPr>
          <p:nvPr>
            <p:ph type="dt" sz="half" idx="10"/>
          </p:nvPr>
        </p:nvSpPr>
        <p:spPr/>
        <p:txBody>
          <a:bodyPr/>
          <a:lstStyle/>
          <a:p>
            <a:fld id="{350BB95D-D628-C749-89F3-C74EA4F139F1}" type="datetimeFigureOut">
              <a:rPr lang="en-GB" smtClean="0"/>
              <a:t>21/07/2024</a:t>
            </a:fld>
            <a:endParaRPr lang="en-GB"/>
          </a:p>
        </p:txBody>
      </p:sp>
      <p:sp>
        <p:nvSpPr>
          <p:cNvPr id="6" name="Footer Placeholder 5">
            <a:extLst>
              <a:ext uri="{FF2B5EF4-FFF2-40B4-BE49-F238E27FC236}">
                <a16:creationId xmlns:a16="http://schemas.microsoft.com/office/drawing/2014/main" id="{ECF2C5D5-75BD-3A82-D007-976F001B6F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D2BAE5-7237-DBBC-2A43-FD8FCAF1FE16}"/>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96972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9E010A-5D67-F597-6037-F91DF3C3FFCC}"/>
              </a:ext>
            </a:extLst>
          </p:cNvPr>
          <p:cNvSpPr>
            <a:spLocks noGrp="1"/>
          </p:cNvSpPr>
          <p:nvPr>
            <p:ph type="title"/>
          </p:nvPr>
        </p:nvSpPr>
        <p:spPr>
          <a:xfrm>
            <a:off x="838200" y="365125"/>
            <a:ext cx="4708270"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F90B9965-8A88-7E2C-FF25-C0165F00C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0B832B2-2B39-BC10-7442-B0528E8AF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BB95D-D628-C749-89F3-C74EA4F139F1}" type="datetimeFigureOut">
              <a:rPr lang="en-GB" smtClean="0"/>
              <a:t>21/07/2024</a:t>
            </a:fld>
            <a:endParaRPr lang="en-GB"/>
          </a:p>
        </p:txBody>
      </p:sp>
      <p:sp>
        <p:nvSpPr>
          <p:cNvPr id="5" name="Footer Placeholder 4">
            <a:extLst>
              <a:ext uri="{FF2B5EF4-FFF2-40B4-BE49-F238E27FC236}">
                <a16:creationId xmlns:a16="http://schemas.microsoft.com/office/drawing/2014/main" id="{51AE954A-EFCF-26B3-99F8-FAD32623B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A15183-09C6-53DD-5E15-0FD7E2F92C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A8392-BB5B-5944-B487-7AB5DBA78F7F}" type="slidenum">
              <a:rPr lang="en-GB" smtClean="0"/>
              <a:t>‹#›</a:t>
            </a:fld>
            <a:endParaRPr lang="en-GB"/>
          </a:p>
        </p:txBody>
      </p:sp>
      <p:pic>
        <p:nvPicPr>
          <p:cNvPr id="7" name="Picture 1" descr="page2image19230496">
            <a:extLst>
              <a:ext uri="{FF2B5EF4-FFF2-40B4-BE49-F238E27FC236}">
                <a16:creationId xmlns:a16="http://schemas.microsoft.com/office/drawing/2014/main" id="{52E8A31B-9E71-F168-8F5D-503DEC0FEF3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610600" y="185738"/>
            <a:ext cx="3412732" cy="108652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4E4702AD-9512-096E-2089-BDCB00CE3430}"/>
              </a:ext>
            </a:extLst>
          </p:cNvPr>
          <p:cNvPicPr>
            <a:picLocks noChangeAspect="1"/>
          </p:cNvPicPr>
          <p:nvPr userDrawn="1"/>
        </p:nvPicPr>
        <p:blipFill rotWithShape="1">
          <a:blip r:embed="rId14"/>
          <a:srcRect l="9360" t="18032" r="8652" b="15323"/>
          <a:stretch/>
        </p:blipFill>
        <p:spPr>
          <a:xfrm>
            <a:off x="6815556" y="388846"/>
            <a:ext cx="2029033" cy="883414"/>
          </a:xfrm>
          <a:prstGeom prst="rect">
            <a:avLst/>
          </a:prstGeom>
        </p:spPr>
      </p:pic>
    </p:spTree>
    <p:extLst>
      <p:ext uri="{BB962C8B-B14F-4D97-AF65-F5344CB8AC3E}">
        <p14:creationId xmlns:p14="http://schemas.microsoft.com/office/powerpoint/2010/main" val="156617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League Gothic"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mailto:info@physicspartners.com" TargetMode="External"/><Relationship Id="rId4" Type="http://schemas.openxmlformats.org/officeDocument/2006/relationships/hyperlink" Target="http://www.physicspartner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D75066-DAD7-5D9F-86D0-75304AC1BC5B}"/>
              </a:ext>
            </a:extLst>
          </p:cNvPr>
          <p:cNvSpPr txBox="1"/>
          <p:nvPr/>
        </p:nvSpPr>
        <p:spPr>
          <a:xfrm>
            <a:off x="1887007" y="2563578"/>
            <a:ext cx="10034153" cy="584775"/>
          </a:xfrm>
          <a:prstGeom prst="rect">
            <a:avLst/>
          </a:prstGeom>
          <a:noFill/>
        </p:spPr>
        <p:txBody>
          <a:bodyPr wrap="square" rtlCol="0">
            <a:spAutoFit/>
          </a:bodyPr>
          <a:lstStyle/>
          <a:p>
            <a:r>
              <a:rPr lang="en-US" sz="3200" b="1" dirty="0">
                <a:solidFill>
                  <a:srgbClr val="404A60"/>
                </a:solidFill>
                <a:latin typeface="Arial" panose="020B0604020202020204" pitchFamily="34" charset="0"/>
                <a:cs typeface="Arial" panose="020B0604020202020204" pitchFamily="34" charset="0"/>
              </a:rPr>
              <a:t>Bitesize Physics Careers Resources</a:t>
            </a:r>
          </a:p>
        </p:txBody>
      </p:sp>
      <p:sp>
        <p:nvSpPr>
          <p:cNvPr id="5" name="TextBox 4">
            <a:extLst>
              <a:ext uri="{FF2B5EF4-FFF2-40B4-BE49-F238E27FC236}">
                <a16:creationId xmlns:a16="http://schemas.microsoft.com/office/drawing/2014/main" id="{BC8B5FFD-6BC6-2EE5-5446-FE65A88644B2}"/>
              </a:ext>
            </a:extLst>
          </p:cNvPr>
          <p:cNvSpPr txBox="1"/>
          <p:nvPr/>
        </p:nvSpPr>
        <p:spPr>
          <a:xfrm>
            <a:off x="1887007" y="3248526"/>
            <a:ext cx="8940319" cy="1077218"/>
          </a:xfrm>
          <a:prstGeom prst="rect">
            <a:avLst/>
          </a:prstGeom>
          <a:noFill/>
        </p:spPr>
        <p:txBody>
          <a:bodyPr wrap="square">
            <a:spAutoFit/>
          </a:bodyPr>
          <a:lstStyle/>
          <a:p>
            <a:r>
              <a:rPr lang="en-GB" sz="3200" b="1" dirty="0">
                <a:solidFill>
                  <a:srgbClr val="404A60"/>
                </a:solidFill>
                <a:latin typeface="Arial" panose="020B0604020202020204" pitchFamily="34" charset="0"/>
                <a:cs typeface="Arial" panose="020B0604020202020204" pitchFamily="34" charset="0"/>
              </a:rPr>
              <a:t>Where physics study can take you:</a:t>
            </a:r>
          </a:p>
          <a:p>
            <a:r>
              <a:rPr lang="en-GB" sz="3200" b="1" dirty="0">
                <a:solidFill>
                  <a:srgbClr val="404A60"/>
                </a:solidFill>
                <a:latin typeface="Arial" panose="020B0604020202020204" pitchFamily="34" charset="0"/>
                <a:cs typeface="Arial" panose="020B0604020202020204" pitchFamily="34" charset="0"/>
              </a:rPr>
              <a:t>Routes into physics related occupations </a:t>
            </a:r>
            <a:endParaRPr lang="en-GB" sz="3200" dirty="0">
              <a:solidFill>
                <a:srgbClr val="404A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74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B18F1-9D0E-52F0-6610-C84C0C8BB7F5}"/>
              </a:ext>
            </a:extLst>
          </p:cNvPr>
          <p:cNvSpPr txBox="1"/>
          <p:nvPr/>
        </p:nvSpPr>
        <p:spPr>
          <a:xfrm>
            <a:off x="1115568" y="1644879"/>
            <a:ext cx="5767926" cy="634020"/>
          </a:xfrm>
          <a:prstGeom prst="rect">
            <a:avLst/>
          </a:prstGeom>
          <a:noFill/>
        </p:spPr>
        <p:txBody>
          <a:bodyPr wrap="none" rtlCol="0">
            <a:spAutoFit/>
          </a:bodyPr>
          <a:lstStyle/>
          <a:p>
            <a:pPr>
              <a:lnSpc>
                <a:spcPct val="80000"/>
              </a:lnSpc>
              <a:spcBef>
                <a:spcPts val="1000"/>
              </a:spcBef>
            </a:pPr>
            <a:r>
              <a:rPr lang="en-GB" sz="4400" b="1" dirty="0">
                <a:solidFill>
                  <a:srgbClr val="404A61"/>
                </a:solidFill>
                <a:latin typeface="Arial" panose="020B0604020202020204" pitchFamily="34" charset="0"/>
                <a:ea typeface="+mj-ea"/>
                <a:cs typeface="Arial" panose="020B0604020202020204" pitchFamily="34" charset="0"/>
              </a:rPr>
              <a:t>Aims for this section</a:t>
            </a:r>
          </a:p>
        </p:txBody>
      </p:sp>
      <p:sp>
        <p:nvSpPr>
          <p:cNvPr id="3" name="TextBox 2">
            <a:extLst>
              <a:ext uri="{FF2B5EF4-FFF2-40B4-BE49-F238E27FC236}">
                <a16:creationId xmlns:a16="http://schemas.microsoft.com/office/drawing/2014/main" id="{EF6B6298-726F-20A4-D2D1-33B5AB11EEA9}"/>
              </a:ext>
            </a:extLst>
          </p:cNvPr>
          <p:cNvSpPr txBox="1"/>
          <p:nvPr/>
        </p:nvSpPr>
        <p:spPr>
          <a:xfrm>
            <a:off x="1115568" y="2472107"/>
            <a:ext cx="9823981" cy="1323439"/>
          </a:xfrm>
          <a:prstGeom prst="rect">
            <a:avLst/>
          </a:prstGeom>
          <a:noFill/>
        </p:spPr>
        <p:txBody>
          <a:bodyPr wrap="square" rtlCol="0">
            <a:spAutoFit/>
          </a:bodyPr>
          <a:lstStyle/>
          <a:p>
            <a:r>
              <a:rPr lang="en-GB" sz="2000" dirty="0">
                <a:solidFill>
                  <a:srgbClr val="404A61"/>
                </a:solidFill>
                <a:latin typeface="Tahoma" panose="020B0604030504040204" pitchFamily="34" charset="0"/>
                <a:ea typeface="Tahoma" panose="020B0604030504040204" pitchFamily="34" charset="0"/>
                <a:cs typeface="Tahoma" panose="020B0604030504040204" pitchFamily="34" charset="0"/>
              </a:rPr>
              <a:t>We will consider:</a:t>
            </a:r>
          </a:p>
          <a:p>
            <a:endParaRPr lang="en-GB" sz="2000" dirty="0">
              <a:solidFill>
                <a:srgbClr val="404A61"/>
              </a:solidFill>
              <a:latin typeface="Tahoma" panose="020B0604030504040204" pitchFamily="34" charset="0"/>
              <a:ea typeface="Tahoma" panose="020B0604030504040204" pitchFamily="34" charset="0"/>
              <a:cs typeface="Tahoma" panose="020B0604030504040204" pitchFamily="34" charset="0"/>
            </a:endParaRPr>
          </a:p>
          <a:p>
            <a:r>
              <a:rPr lang="en-GB" sz="2000" dirty="0">
                <a:solidFill>
                  <a:srgbClr val="404A61"/>
                </a:solidFill>
                <a:latin typeface="Tahoma" panose="020B0604030504040204" pitchFamily="34" charset="0"/>
                <a:ea typeface="Tahoma" panose="020B0604030504040204" pitchFamily="34" charset="0"/>
                <a:cs typeface="Tahoma" panose="020B0604030504040204" pitchFamily="34" charset="0"/>
              </a:rPr>
              <a:t>The routes into physics-related occupations at various skill levels</a:t>
            </a:r>
          </a:p>
          <a:p>
            <a:endParaRPr lang="en-GB" sz="2000" dirty="0">
              <a:solidFill>
                <a:srgbClr val="404A6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4898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B68018B-10AD-AE84-F99F-DB48401FBF0D}"/>
              </a:ext>
            </a:extLst>
          </p:cNvPr>
          <p:cNvGrpSpPr/>
          <p:nvPr/>
        </p:nvGrpSpPr>
        <p:grpSpPr>
          <a:xfrm>
            <a:off x="0" y="2472588"/>
            <a:ext cx="12034668" cy="3240932"/>
            <a:chOff x="-19131" y="1778096"/>
            <a:chExt cx="12034668" cy="3240932"/>
          </a:xfrm>
        </p:grpSpPr>
        <p:pic>
          <p:nvPicPr>
            <p:cNvPr id="6" name="Picture 5">
              <a:extLst>
                <a:ext uri="{FF2B5EF4-FFF2-40B4-BE49-F238E27FC236}">
                  <a16:creationId xmlns:a16="http://schemas.microsoft.com/office/drawing/2014/main" id="{29D434B6-DEF2-AE54-9159-F243E2D03B72}"/>
                </a:ext>
              </a:extLst>
            </p:cNvPr>
            <p:cNvPicPr>
              <a:picLocks noChangeAspect="1"/>
            </p:cNvPicPr>
            <p:nvPr/>
          </p:nvPicPr>
          <p:blipFill rotWithShape="1">
            <a:blip r:embed="rId3"/>
            <a:srcRect l="12140"/>
            <a:stretch/>
          </p:blipFill>
          <p:spPr>
            <a:xfrm>
              <a:off x="5395308" y="1908185"/>
              <a:ext cx="6620229" cy="3110843"/>
            </a:xfrm>
            <a:prstGeom prst="rect">
              <a:avLst/>
            </a:prstGeom>
          </p:spPr>
        </p:pic>
        <p:pic>
          <p:nvPicPr>
            <p:cNvPr id="7" name="Picture 6">
              <a:extLst>
                <a:ext uri="{FF2B5EF4-FFF2-40B4-BE49-F238E27FC236}">
                  <a16:creationId xmlns:a16="http://schemas.microsoft.com/office/drawing/2014/main" id="{BF599CF6-EABC-05B4-3BDD-AC24B64CBF9A}"/>
                </a:ext>
              </a:extLst>
            </p:cNvPr>
            <p:cNvPicPr>
              <a:picLocks noChangeAspect="1"/>
            </p:cNvPicPr>
            <p:nvPr/>
          </p:nvPicPr>
          <p:blipFill>
            <a:blip r:embed="rId4"/>
            <a:stretch>
              <a:fillRect/>
            </a:stretch>
          </p:blipFill>
          <p:spPr>
            <a:xfrm>
              <a:off x="-19131" y="1778096"/>
              <a:ext cx="6115131" cy="3240932"/>
            </a:xfrm>
            <a:prstGeom prst="rect">
              <a:avLst/>
            </a:prstGeom>
          </p:spPr>
        </p:pic>
      </p:grpSp>
      <p:sp>
        <p:nvSpPr>
          <p:cNvPr id="3" name="TextBox 2">
            <a:extLst>
              <a:ext uri="{FF2B5EF4-FFF2-40B4-BE49-F238E27FC236}">
                <a16:creationId xmlns:a16="http://schemas.microsoft.com/office/drawing/2014/main" id="{1E96943E-2F85-BE5A-38BA-8230589D699C}"/>
              </a:ext>
            </a:extLst>
          </p:cNvPr>
          <p:cNvSpPr txBox="1"/>
          <p:nvPr/>
        </p:nvSpPr>
        <p:spPr>
          <a:xfrm>
            <a:off x="1294505" y="1485708"/>
            <a:ext cx="8550334" cy="584775"/>
          </a:xfrm>
          <a:prstGeom prst="rect">
            <a:avLst/>
          </a:prstGeom>
          <a:noFill/>
        </p:spPr>
        <p:txBody>
          <a:bodyPr wrap="square" rtlCol="0">
            <a:spAutoFit/>
          </a:bodyPr>
          <a:lstStyle/>
          <a:p>
            <a:r>
              <a:rPr lang="en-GB" sz="3200" b="1" i="0" u="none" dirty="0">
                <a:solidFill>
                  <a:srgbClr val="404A61"/>
                </a:solidFill>
                <a:effectLst/>
                <a:latin typeface="Tahoma" panose="020B0604030504040204" pitchFamily="34" charset="0"/>
                <a:ea typeface="Tahoma" panose="020B0604030504040204" pitchFamily="34" charset="0"/>
                <a:cs typeface="Tahoma" panose="020B0604030504040204" pitchFamily="34" charset="0"/>
              </a:rPr>
              <a:t>The benefits of studying physics</a:t>
            </a:r>
          </a:p>
        </p:txBody>
      </p:sp>
      <p:sp>
        <p:nvSpPr>
          <p:cNvPr id="9" name="TextBox 8">
            <a:extLst>
              <a:ext uri="{FF2B5EF4-FFF2-40B4-BE49-F238E27FC236}">
                <a16:creationId xmlns:a16="http://schemas.microsoft.com/office/drawing/2014/main" id="{07C117A9-120E-E3C3-6F17-452D6FFA24B7}"/>
              </a:ext>
            </a:extLst>
          </p:cNvPr>
          <p:cNvSpPr txBox="1"/>
          <p:nvPr/>
        </p:nvSpPr>
        <p:spPr>
          <a:xfrm>
            <a:off x="3179480" y="5835152"/>
            <a:ext cx="8550334" cy="1138773"/>
          </a:xfrm>
          <a:prstGeom prst="rect">
            <a:avLst/>
          </a:prstGeom>
          <a:noFill/>
        </p:spPr>
        <p:txBody>
          <a:bodyPr wrap="square" rtlCol="0">
            <a:spAutoFit/>
          </a:bodyPr>
          <a:lstStyle/>
          <a:p>
            <a:pPr algn="r"/>
            <a:r>
              <a:rPr lang="en-GB" sz="2200" i="0" u="none" dirty="0">
                <a:solidFill>
                  <a:srgbClr val="404A61"/>
                </a:solidFill>
                <a:effectLst/>
                <a:latin typeface="Tahoma" panose="020B0604030504040204" pitchFamily="34" charset="0"/>
                <a:ea typeface="Tahoma" panose="020B0604030504040204" pitchFamily="34" charset="0"/>
                <a:cs typeface="Tahoma" panose="020B0604030504040204" pitchFamily="34" charset="0"/>
              </a:rPr>
              <a:t>IOP Limitless Campaign</a:t>
            </a:r>
          </a:p>
          <a:p>
            <a:pPr algn="r"/>
            <a:r>
              <a:rPr lang="en-GB" sz="2400" dirty="0">
                <a:solidFill>
                  <a:srgbClr val="404A61"/>
                </a:solidFill>
                <a:latin typeface="Tahoma" panose="020B0604030504040204" pitchFamily="34" charset="0"/>
                <a:ea typeface="Tahoma" panose="020B0604030504040204" pitchFamily="34" charset="0"/>
                <a:cs typeface="Tahoma" panose="020B0604030504040204" pitchFamily="34" charset="0"/>
              </a:rPr>
              <a:t>https://</a:t>
            </a:r>
            <a:r>
              <a:rPr lang="en-GB" sz="2400" dirty="0" err="1">
                <a:solidFill>
                  <a:srgbClr val="404A61"/>
                </a:solidFill>
                <a:latin typeface="Tahoma" panose="020B0604030504040204" pitchFamily="34" charset="0"/>
                <a:ea typeface="Tahoma" panose="020B0604030504040204" pitchFamily="34" charset="0"/>
                <a:cs typeface="Tahoma" panose="020B0604030504040204" pitchFamily="34" charset="0"/>
              </a:rPr>
              <a:t>www.iop.org</a:t>
            </a:r>
            <a:r>
              <a:rPr lang="en-GB" sz="2400" dirty="0">
                <a:solidFill>
                  <a:srgbClr val="404A61"/>
                </a:solidFill>
                <a:latin typeface="Tahoma" panose="020B0604030504040204" pitchFamily="34" charset="0"/>
                <a:ea typeface="Tahoma" panose="020B0604030504040204" pitchFamily="34" charset="0"/>
                <a:cs typeface="Tahoma" panose="020B0604030504040204" pitchFamily="34" charset="0"/>
              </a:rPr>
              <a:t>/strategy/</a:t>
            </a:r>
            <a:r>
              <a:rPr lang="en-GB" sz="2400" dirty="0" err="1">
                <a:solidFill>
                  <a:srgbClr val="404A61"/>
                </a:solidFill>
                <a:latin typeface="Tahoma" panose="020B0604030504040204" pitchFamily="34" charset="0"/>
                <a:ea typeface="Tahoma" panose="020B0604030504040204" pitchFamily="34" charset="0"/>
                <a:cs typeface="Tahoma" panose="020B0604030504040204" pitchFamily="34" charset="0"/>
              </a:rPr>
              <a:t>limit-less#gref</a:t>
            </a:r>
            <a:endParaRPr lang="en-GB" sz="3600" b="0" i="0" u="none" strike="noStrike" kern="1200" dirty="0">
              <a:solidFill>
                <a:schemeClr val="tx1"/>
              </a:solidFill>
              <a:effectLst/>
              <a:latin typeface="+mn-lt"/>
              <a:ea typeface="+mn-ea"/>
              <a:cs typeface="+mn-cs"/>
            </a:endParaRPr>
          </a:p>
          <a:p>
            <a:pPr algn="r"/>
            <a:endParaRPr lang="en-GB" sz="2200" i="0" u="none" dirty="0">
              <a:solidFill>
                <a:srgbClr val="404A6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1389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1E9516-5D55-8C60-5319-B563F83814A0}"/>
              </a:ext>
            </a:extLst>
          </p:cNvPr>
          <p:cNvPicPr>
            <a:picLocks noChangeAspect="1"/>
          </p:cNvPicPr>
          <p:nvPr/>
        </p:nvPicPr>
        <p:blipFill>
          <a:blip r:embed="rId2"/>
          <a:stretch>
            <a:fillRect/>
          </a:stretch>
        </p:blipFill>
        <p:spPr>
          <a:xfrm>
            <a:off x="732168" y="922366"/>
            <a:ext cx="5194300" cy="5295900"/>
          </a:xfrm>
          <a:prstGeom prst="rect">
            <a:avLst/>
          </a:prstGeom>
        </p:spPr>
      </p:pic>
      <p:pic>
        <p:nvPicPr>
          <p:cNvPr id="4" name="Picture 3">
            <a:extLst>
              <a:ext uri="{FF2B5EF4-FFF2-40B4-BE49-F238E27FC236}">
                <a16:creationId xmlns:a16="http://schemas.microsoft.com/office/drawing/2014/main" id="{08F30E03-B118-EDB8-FE85-7472C49F87E3}"/>
              </a:ext>
            </a:extLst>
          </p:cNvPr>
          <p:cNvPicPr>
            <a:picLocks noChangeAspect="1"/>
          </p:cNvPicPr>
          <p:nvPr/>
        </p:nvPicPr>
        <p:blipFill>
          <a:blip r:embed="rId3"/>
          <a:stretch>
            <a:fillRect/>
          </a:stretch>
        </p:blipFill>
        <p:spPr>
          <a:xfrm>
            <a:off x="6265534" y="1749068"/>
            <a:ext cx="5667937" cy="3359863"/>
          </a:xfrm>
          <a:prstGeom prst="rect">
            <a:avLst/>
          </a:prstGeom>
        </p:spPr>
      </p:pic>
    </p:spTree>
    <p:extLst>
      <p:ext uri="{BB962C8B-B14F-4D97-AF65-F5344CB8AC3E}">
        <p14:creationId xmlns:p14="http://schemas.microsoft.com/office/powerpoint/2010/main" val="1350351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CCFBC528-535D-6ED8-C451-B31B7F9C861E}"/>
              </a:ext>
            </a:extLst>
          </p:cNvPr>
          <p:cNvGraphicFramePr/>
          <p:nvPr>
            <p:extLst>
              <p:ext uri="{D42A27DB-BD31-4B8C-83A1-F6EECF244321}">
                <p14:modId xmlns:p14="http://schemas.microsoft.com/office/powerpoint/2010/main" val="1288951410"/>
              </p:ext>
            </p:extLst>
          </p:nvPr>
        </p:nvGraphicFramePr>
        <p:xfrm>
          <a:off x="0" y="960512"/>
          <a:ext cx="10716287" cy="57314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133A8437-B93D-FA90-31E3-29F8D91813BE}"/>
              </a:ext>
            </a:extLst>
          </p:cNvPr>
          <p:cNvSpPr txBox="1"/>
          <p:nvPr/>
        </p:nvSpPr>
        <p:spPr>
          <a:xfrm>
            <a:off x="436752" y="591180"/>
            <a:ext cx="5740674" cy="369332"/>
          </a:xfrm>
          <a:prstGeom prst="rect">
            <a:avLst/>
          </a:prstGeom>
          <a:noFill/>
        </p:spPr>
        <p:txBody>
          <a:bodyPr wrap="none" rtlCol="0">
            <a:spAutoFit/>
          </a:bodyPr>
          <a:lstStyle/>
          <a:p>
            <a:pPr algn="ctr">
              <a:lnSpc>
                <a:spcPct val="90000"/>
              </a:lnSpc>
              <a:spcBef>
                <a:spcPts val="1000"/>
              </a:spcBef>
            </a:pPr>
            <a:r>
              <a:rPr lang="en-GB" sz="2000" b="1" dirty="0">
                <a:solidFill>
                  <a:srgbClr val="303849"/>
                </a:solidFill>
                <a:latin typeface="Arial" panose="020B0604020202020204" pitchFamily="34" charset="0"/>
                <a:ea typeface="+mj-ea"/>
                <a:cs typeface="Arial" panose="020B0604020202020204" pitchFamily="34" charset="0"/>
              </a:rPr>
              <a:t>Routes</a:t>
            </a:r>
            <a:r>
              <a:rPr lang="en-GB" sz="2000" b="1" dirty="0">
                <a:latin typeface="Arial" panose="020B0604020202020204" pitchFamily="34" charset="0"/>
                <a:cs typeface="Arial" panose="020B0604020202020204" pitchFamily="34" charset="0"/>
              </a:rPr>
              <a:t> </a:t>
            </a:r>
            <a:r>
              <a:rPr lang="en-GB" sz="2000" b="1" dirty="0">
                <a:solidFill>
                  <a:srgbClr val="303849"/>
                </a:solidFill>
                <a:latin typeface="Arial" panose="020B0604020202020204" pitchFamily="34" charset="0"/>
                <a:ea typeface="+mj-ea"/>
                <a:cs typeface="Arial" panose="020B0604020202020204" pitchFamily="34" charset="0"/>
              </a:rPr>
              <a:t>from school into physics occupations</a:t>
            </a:r>
          </a:p>
        </p:txBody>
      </p:sp>
    </p:spTree>
    <p:extLst>
      <p:ext uri="{BB962C8B-B14F-4D97-AF65-F5344CB8AC3E}">
        <p14:creationId xmlns:p14="http://schemas.microsoft.com/office/powerpoint/2010/main" val="159986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C5010-476C-81CB-F8BB-0C555D8FF28D}"/>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FFBFB0F4-CC6F-6327-4907-61D5A86D1D6D}"/>
              </a:ext>
            </a:extLst>
          </p:cNvPr>
          <p:cNvSpPr>
            <a:spLocks noGrp="1"/>
          </p:cNvSpPr>
          <p:nvPr>
            <p:ph idx="1"/>
          </p:nvPr>
        </p:nvSpPr>
        <p:spPr/>
        <p:txBody>
          <a:bodyPr/>
          <a:lstStyle/>
          <a:p>
            <a:pPr marL="0" indent="0">
              <a:lnSpc>
                <a:spcPct val="100000"/>
              </a:lnSpc>
              <a:spcBef>
                <a:spcPts val="0"/>
              </a:spcBef>
              <a:buNone/>
            </a:pPr>
            <a:r>
              <a:rPr lang="en-GB" dirty="0"/>
              <a:t>How will you include information about routes into physics in your teaching and/or across your science department?</a:t>
            </a:r>
          </a:p>
          <a:p>
            <a:pPr marL="0" indent="0">
              <a:lnSpc>
                <a:spcPct val="100000"/>
              </a:lnSpc>
              <a:spcBef>
                <a:spcPts val="0"/>
              </a:spcBef>
              <a:buNone/>
            </a:pPr>
            <a:r>
              <a:rPr lang="en-GB" dirty="0"/>
              <a:t>Are there opportunities planned into schemes of work for example? </a:t>
            </a:r>
          </a:p>
          <a:p>
            <a:pPr marL="0" indent="0">
              <a:lnSpc>
                <a:spcPct val="100000"/>
              </a:lnSpc>
              <a:spcBef>
                <a:spcPts val="0"/>
              </a:spcBef>
              <a:buNone/>
            </a:pPr>
            <a:endParaRPr lang="en-GB" dirty="0"/>
          </a:p>
          <a:p>
            <a:pPr marL="0" indent="0">
              <a:lnSpc>
                <a:spcPct val="100000"/>
              </a:lnSpc>
              <a:spcBef>
                <a:spcPts val="0"/>
              </a:spcBef>
              <a:buNone/>
            </a:pPr>
            <a:r>
              <a:rPr lang="en-GB" dirty="0"/>
              <a:t>If changes need to be made, how will you take this forward? Who needs to be involved and when will the planning be done?</a:t>
            </a:r>
          </a:p>
          <a:p>
            <a:pPr marL="0" indent="0">
              <a:buNone/>
            </a:pPr>
            <a:endParaRPr lang="en-GB" dirty="0"/>
          </a:p>
        </p:txBody>
      </p:sp>
    </p:spTree>
    <p:extLst>
      <p:ext uri="{BB962C8B-B14F-4D97-AF65-F5344CB8AC3E}">
        <p14:creationId xmlns:p14="http://schemas.microsoft.com/office/powerpoint/2010/main" val="253904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FA709E-904A-7140-E1B0-F311950CC731}"/>
              </a:ext>
            </a:extLst>
          </p:cNvPr>
          <p:cNvSpPr txBox="1"/>
          <p:nvPr/>
        </p:nvSpPr>
        <p:spPr>
          <a:xfrm>
            <a:off x="615874" y="1709055"/>
            <a:ext cx="9375619" cy="523220"/>
          </a:xfrm>
          <a:prstGeom prst="rect">
            <a:avLst/>
          </a:prstGeom>
          <a:noFill/>
        </p:spPr>
        <p:txBody>
          <a:bodyPr wrap="square" rtlCol="0">
            <a:spAutoFit/>
          </a:bodyPr>
          <a:lstStyle/>
          <a:p>
            <a:r>
              <a:rPr lang="en-GB" sz="2800" b="1" dirty="0">
                <a:solidFill>
                  <a:srgbClr val="404A60"/>
                </a:solidFill>
                <a:latin typeface="Arial" panose="020B0604020202020204" pitchFamily="34" charset="0"/>
                <a:ea typeface="+mj-ea"/>
                <a:cs typeface="Arial" panose="020B0604020202020204" pitchFamily="34" charset="0"/>
              </a:rPr>
              <a:t>Looking for further support from Physics Partners?</a:t>
            </a:r>
          </a:p>
        </p:txBody>
      </p:sp>
      <p:pic>
        <p:nvPicPr>
          <p:cNvPr id="5" name="Picture 4" descr="A logo for a company&#10;&#10;Description automatically generated">
            <a:extLst>
              <a:ext uri="{FF2B5EF4-FFF2-40B4-BE49-F238E27FC236}">
                <a16:creationId xmlns:a16="http://schemas.microsoft.com/office/drawing/2014/main" id="{D014AFC3-4E40-F40A-1AAD-31E80CCBE008}"/>
              </a:ext>
            </a:extLst>
          </p:cNvPr>
          <p:cNvPicPr>
            <a:picLocks noChangeAspect="1"/>
          </p:cNvPicPr>
          <p:nvPr/>
        </p:nvPicPr>
        <p:blipFill>
          <a:blip r:embed="rId3"/>
          <a:stretch>
            <a:fillRect/>
          </a:stretch>
        </p:blipFill>
        <p:spPr>
          <a:xfrm>
            <a:off x="7918519" y="2796922"/>
            <a:ext cx="3657607" cy="1828804"/>
          </a:xfrm>
          <a:prstGeom prst="rect">
            <a:avLst/>
          </a:prstGeom>
        </p:spPr>
      </p:pic>
      <p:sp>
        <p:nvSpPr>
          <p:cNvPr id="6" name="TextBox 5">
            <a:extLst>
              <a:ext uri="{FF2B5EF4-FFF2-40B4-BE49-F238E27FC236}">
                <a16:creationId xmlns:a16="http://schemas.microsoft.com/office/drawing/2014/main" id="{0F2BD6B6-2480-1B84-FD2E-3BCA9785E86F}"/>
              </a:ext>
            </a:extLst>
          </p:cNvPr>
          <p:cNvSpPr txBox="1"/>
          <p:nvPr/>
        </p:nvSpPr>
        <p:spPr>
          <a:xfrm>
            <a:off x="615874" y="2493885"/>
            <a:ext cx="8929570" cy="3477875"/>
          </a:xfrm>
          <a:prstGeom prst="rect">
            <a:avLst/>
          </a:prstGeom>
          <a:noFill/>
        </p:spPr>
        <p:txBody>
          <a:bodyPr wrap="square" rtlCol="0">
            <a:spAutoFit/>
          </a:bodyPr>
          <a:lstStyle/>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We offer:</a:t>
            </a: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Bitesize Careers Resources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Short teacher CPD videos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In-person training for non-specialist teachers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Festival of Physics CPD Days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Girls in STEM Days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Physics Study Days</a:t>
            </a: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FE35F7FC-C944-5645-E3C1-2F55599A4CFF}"/>
              </a:ext>
            </a:extLst>
          </p:cNvPr>
          <p:cNvSpPr txBox="1"/>
          <p:nvPr/>
        </p:nvSpPr>
        <p:spPr>
          <a:xfrm>
            <a:off x="1990719" y="5186930"/>
            <a:ext cx="8368764" cy="1569660"/>
          </a:xfrm>
          <a:prstGeom prst="rect">
            <a:avLst/>
          </a:prstGeom>
          <a:noFill/>
        </p:spPr>
        <p:txBody>
          <a:bodyPr wrap="square">
            <a:spAutoFit/>
          </a:bodyPr>
          <a:lstStyle/>
          <a:p>
            <a:pPr algn="ctr">
              <a:lnSpc>
                <a:spcPct val="200000"/>
              </a:lnSpc>
            </a:pP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Visit </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hlinkClick r:id="rId4"/>
              </a:rPr>
              <a:t>www.PhysicsPartners.com</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 </a:t>
            </a:r>
          </a:p>
          <a:p>
            <a:pPr algn="ct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or email </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hlinkClick r:id="rId5"/>
              </a:rPr>
              <a:t>info@physicspartners.com</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 to find out more!</a:t>
            </a:r>
          </a:p>
          <a:p>
            <a:pPr marL="285750" indent="-285750" algn="ctr">
              <a:buFont typeface="Arial" panose="020B0604020202020204" pitchFamily="34" charset="0"/>
              <a:buChar char="•"/>
            </a:pPr>
            <a:endPar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735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8e0c0e-9e92-40c9-b57e-e47c6f65fb1e">
      <Terms xmlns="http://schemas.microsoft.com/office/infopath/2007/PartnerControls"/>
    </lcf76f155ced4ddcb4097134ff3c332f>
    <TaxCatchAll xmlns="aa7c0b1b-f59d-4c28-9780-119c98508374" xsi:nil="true"/>
    <SharedWithUsers xmlns="aa7c0b1b-f59d-4c28-9780-119c9850837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101EFF15F7244E92AF8F8111B31120" ma:contentTypeVersion="18" ma:contentTypeDescription="Create a new document." ma:contentTypeScope="" ma:versionID="59cd02b83c1c5381213f7ae3e51fe9cb">
  <xsd:schema xmlns:xsd="http://www.w3.org/2001/XMLSchema" xmlns:xs="http://www.w3.org/2001/XMLSchema" xmlns:p="http://schemas.microsoft.com/office/2006/metadata/properties" xmlns:ns2="e38e0c0e-9e92-40c9-b57e-e47c6f65fb1e" xmlns:ns3="aa7c0b1b-f59d-4c28-9780-119c98508374" targetNamespace="http://schemas.microsoft.com/office/2006/metadata/properties" ma:root="true" ma:fieldsID="e60c02aadde602450d6f1db347079bec" ns2:_="" ns3:_="">
    <xsd:import namespace="e38e0c0e-9e92-40c9-b57e-e47c6f65fb1e"/>
    <xsd:import namespace="aa7c0b1b-f59d-4c28-9780-119c985083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8e0c0e-9e92-40c9-b57e-e47c6f65fb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132281f-a131-4e30-9d9a-cf3e1e65cb1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7c0b1b-f59d-4c28-9780-119c9850837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c87fb8-af5a-4ca3-be9c-09c224aee55f}" ma:internalName="TaxCatchAll" ma:showField="CatchAllData" ma:web="aa7c0b1b-f59d-4c28-9780-119c985083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E8F1F0-D6F8-4B53-8BCD-4F60E702FA97}">
  <ds:schemaRefs>
    <ds:schemaRef ds:uri="e38e0c0e-9e92-40c9-b57e-e47c6f65fb1e"/>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terms/"/>
    <ds:schemaRef ds:uri="http://schemas.openxmlformats.org/package/2006/metadata/core-properties"/>
    <ds:schemaRef ds:uri="aa7c0b1b-f59d-4c28-9780-119c98508374"/>
  </ds:schemaRefs>
</ds:datastoreItem>
</file>

<file path=customXml/itemProps2.xml><?xml version="1.0" encoding="utf-8"?>
<ds:datastoreItem xmlns:ds="http://schemas.openxmlformats.org/officeDocument/2006/customXml" ds:itemID="{9BBA2EC1-F05B-4BDB-A481-CFB9BCA84424}">
  <ds:schemaRefs>
    <ds:schemaRef ds:uri="http://schemas.microsoft.com/sharepoint/v3/contenttype/forms"/>
  </ds:schemaRefs>
</ds:datastoreItem>
</file>

<file path=customXml/itemProps3.xml><?xml version="1.0" encoding="utf-8"?>
<ds:datastoreItem xmlns:ds="http://schemas.openxmlformats.org/officeDocument/2006/customXml" ds:itemID="{D5643990-09E3-4D26-9236-23B30A33BF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8e0c0e-9e92-40c9-b57e-e47c6f65fb1e"/>
    <ds:schemaRef ds:uri="aa7c0b1b-f59d-4c28-9780-119c98508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3044</TotalTime>
  <Words>838</Words>
  <Application>Microsoft Macintosh PowerPoint</Application>
  <PresentationFormat>Widescreen</PresentationFormat>
  <Paragraphs>67</Paragraphs>
  <Slides>7</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GDS Transport</vt:lpstr>
      <vt:lpstr>League Gothic</vt:lpstr>
      <vt:lpstr>Proxima Nova</vt:lpstr>
      <vt:lpstr>Roboto</vt:lpstr>
      <vt:lpstr>Tahoma</vt:lpstr>
      <vt:lpstr>Office Theme</vt:lpstr>
      <vt:lpstr>PowerPoint Presentation</vt:lpstr>
      <vt:lpstr>PowerPoint Presentation</vt:lpstr>
      <vt:lpstr>PowerPoint Presentation</vt:lpstr>
      <vt:lpstr>PowerPoint Presentation</vt:lpstr>
      <vt:lpstr>PowerPoint Presentation</vt:lpstr>
      <vt:lpstr>Activity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Berry</dc:creator>
  <cp:lastModifiedBy>Bryan Berry</cp:lastModifiedBy>
  <cp:revision>51</cp:revision>
  <dcterms:created xsi:type="dcterms:W3CDTF">2022-08-08T13:25:09Z</dcterms:created>
  <dcterms:modified xsi:type="dcterms:W3CDTF">2024-07-21T09:08:54Z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0x01010033101EFF15F7244E92AF8F8111B31120</vt:lpwstr>
  </property>
  <property fmtid="{D5CDD505-2E9C-101B-9397-08002B2CF9AE}" pid="3" name="MediaServiceImageTags">
    <vt:lpwstr/>
  </property>
</Properties>
</file>