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307" r:id="rId5"/>
    <p:sldId id="288" r:id="rId6"/>
    <p:sldId id="265" r:id="rId7"/>
    <p:sldId id="267" r:id="rId8"/>
    <p:sldId id="269" r:id="rId9"/>
    <p:sldId id="268" r:id="rId10"/>
    <p:sldId id="275" r:id="rId11"/>
    <p:sldId id="273" r:id="rId12"/>
    <p:sldId id="274"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47339E-C2EF-ECFC-29BD-7B8DDA2E0EE7}" name="Bryan Berry" initials="BB" userId="S::bryan.berry@physicspartners.com::39b5a491-701b-4054-842c-4af931312d6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A60"/>
    <a:srgbClr val="0432FF"/>
    <a:srgbClr val="640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p:restoredTop sz="96165"/>
  </p:normalViewPr>
  <p:slideViewPr>
    <p:cSldViewPr snapToGrid="0">
      <p:cViewPr varScale="1">
        <p:scale>
          <a:sx n="122" d="100"/>
          <a:sy n="122" d="100"/>
        </p:scale>
        <p:origin x="1000"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Berry" userId="39b5a491-701b-4054-842c-4af931312d60" providerId="ADAL" clId="{824B9BEB-4DFA-CE44-9CE7-F496A7DC9480}"/>
    <pc:docChg chg="custSel modSld">
      <pc:chgData name="Bryan Berry" userId="39b5a491-701b-4054-842c-4af931312d60" providerId="ADAL" clId="{824B9BEB-4DFA-CE44-9CE7-F496A7DC9480}" dt="2024-05-27T09:48:45.898" v="85" actId="20577"/>
      <pc:docMkLst>
        <pc:docMk/>
      </pc:docMkLst>
      <pc:sldChg chg="modSp mod">
        <pc:chgData name="Bryan Berry" userId="39b5a491-701b-4054-842c-4af931312d60" providerId="ADAL" clId="{824B9BEB-4DFA-CE44-9CE7-F496A7DC9480}" dt="2024-05-27T09:48:45.898" v="85" actId="20577"/>
        <pc:sldMkLst>
          <pc:docMk/>
          <pc:sldMk cId="1634925741" sldId="270"/>
        </pc:sldMkLst>
        <pc:spChg chg="mod">
          <ac:chgData name="Bryan Berry" userId="39b5a491-701b-4054-842c-4af931312d60" providerId="ADAL" clId="{824B9BEB-4DFA-CE44-9CE7-F496A7DC9480}" dt="2024-05-27T09:48:45.898" v="85" actId="20577"/>
          <ac:spMkLst>
            <pc:docMk/>
            <pc:sldMk cId="1634925741" sldId="270"/>
            <ac:spMk id="2" creationId="{4ED9E51D-04DA-B248-A022-AA5003ED7E33}"/>
          </ac:spMkLst>
        </pc:spChg>
      </pc:sldChg>
      <pc:sldChg chg="delSp modSp mod">
        <pc:chgData name="Bryan Berry" userId="39b5a491-701b-4054-842c-4af931312d60" providerId="ADAL" clId="{824B9BEB-4DFA-CE44-9CE7-F496A7DC9480}" dt="2024-05-27T09:32:30.521" v="82" actId="20577"/>
        <pc:sldMkLst>
          <pc:docMk/>
          <pc:sldMk cId="2648985631" sldId="288"/>
        </pc:sldMkLst>
        <pc:spChg chg="mod">
          <ac:chgData name="Bryan Berry" userId="39b5a491-701b-4054-842c-4af931312d60" providerId="ADAL" clId="{824B9BEB-4DFA-CE44-9CE7-F496A7DC9480}" dt="2024-05-27T09:32:30.521" v="82" actId="20577"/>
          <ac:spMkLst>
            <pc:docMk/>
            <pc:sldMk cId="2648985631" sldId="288"/>
            <ac:spMk id="2" creationId="{1CEB18F1-9D0E-52F0-6610-C84C0C8BB7F5}"/>
          </ac:spMkLst>
        </pc:spChg>
        <pc:spChg chg="del mod">
          <ac:chgData name="Bryan Berry" userId="39b5a491-701b-4054-842c-4af931312d60" providerId="ADAL" clId="{824B9BEB-4DFA-CE44-9CE7-F496A7DC9480}" dt="2024-05-27T09:32:19.656" v="75" actId="478"/>
          <ac:spMkLst>
            <pc:docMk/>
            <pc:sldMk cId="2648985631" sldId="288"/>
            <ac:spMk id="4" creationId="{EEBC1DF2-1832-616F-74F9-824C82C7B2E5}"/>
          </ac:spMkLst>
        </pc:spChg>
      </pc:sldChg>
      <pc:sldChg chg="modSp mod">
        <pc:chgData name="Bryan Berry" userId="39b5a491-701b-4054-842c-4af931312d60" providerId="ADAL" clId="{824B9BEB-4DFA-CE44-9CE7-F496A7DC9480}" dt="2024-05-27T09:32:43.538" v="83" actId="1076"/>
        <pc:sldMkLst>
          <pc:docMk/>
          <pc:sldMk cId="2912742672" sldId="307"/>
        </pc:sldMkLst>
        <pc:spChg chg="mod">
          <ac:chgData name="Bryan Berry" userId="39b5a491-701b-4054-842c-4af931312d60" providerId="ADAL" clId="{824B9BEB-4DFA-CE44-9CE7-F496A7DC9480}" dt="2024-05-27T09:32:43.538" v="83" actId="1076"/>
          <ac:spMkLst>
            <pc:docMk/>
            <pc:sldMk cId="2912742672" sldId="307"/>
            <ac:spMk id="2" creationId="{6B19F4AE-492C-8468-BC58-EC88696058B8}"/>
          </ac:spMkLst>
        </pc:spChg>
        <pc:spChg chg="mod">
          <ac:chgData name="Bryan Berry" userId="39b5a491-701b-4054-842c-4af931312d60" providerId="ADAL" clId="{824B9BEB-4DFA-CE44-9CE7-F496A7DC9480}" dt="2024-05-27T08:57:54.310" v="74" actId="120"/>
          <ac:spMkLst>
            <pc:docMk/>
            <pc:sldMk cId="2912742672" sldId="307"/>
            <ac:spMk id="4" creationId="{210E65A1-338A-5C72-8327-CD8CD39E2C21}"/>
          </ac:spMkLst>
        </pc:spChg>
      </pc:sldChg>
    </pc:docChg>
  </pc:docChgLst>
  <pc:docChgLst>
    <pc:chgData name="Bryan Berry" userId="39b5a491-701b-4054-842c-4af931312d60" providerId="ADAL" clId="{54B32E68-4AA6-484E-AB5B-90ECD3DAA147}"/>
    <pc:docChg chg="addSld modSld">
      <pc:chgData name="Bryan Berry" userId="39b5a491-701b-4054-842c-4af931312d60" providerId="ADAL" clId="{54B32E68-4AA6-484E-AB5B-90ECD3DAA147}" dt="2024-04-23T10:44:26.628" v="4" actId="20577"/>
      <pc:docMkLst>
        <pc:docMk/>
      </pc:docMkLst>
      <pc:sldChg chg="modSp mod">
        <pc:chgData name="Bryan Berry" userId="39b5a491-701b-4054-842c-4af931312d60" providerId="ADAL" clId="{54B32E68-4AA6-484E-AB5B-90ECD3DAA147}" dt="2024-04-23T10:44:26.628" v="4" actId="20577"/>
        <pc:sldMkLst>
          <pc:docMk/>
          <pc:sldMk cId="1634925741" sldId="270"/>
        </pc:sldMkLst>
        <pc:spChg chg="mod">
          <ac:chgData name="Bryan Berry" userId="39b5a491-701b-4054-842c-4af931312d60" providerId="ADAL" clId="{54B32E68-4AA6-484E-AB5B-90ECD3DAA147}" dt="2024-04-23T10:44:26.628" v="4" actId="20577"/>
          <ac:spMkLst>
            <pc:docMk/>
            <pc:sldMk cId="1634925741" sldId="270"/>
            <ac:spMk id="2" creationId="{4ED9E51D-04DA-B248-A022-AA5003ED7E33}"/>
          </ac:spMkLst>
        </pc:spChg>
      </pc:sldChg>
      <pc:sldChg chg="modSp add mod">
        <pc:chgData name="Bryan Berry" userId="39b5a491-701b-4054-842c-4af931312d60" providerId="ADAL" clId="{54B32E68-4AA6-484E-AB5B-90ECD3DAA147}" dt="2024-04-19T14:02:56.142" v="3" actId="20577"/>
        <pc:sldMkLst>
          <pc:docMk/>
          <pc:sldMk cId="2648985631" sldId="288"/>
        </pc:sldMkLst>
        <pc:spChg chg="mod">
          <ac:chgData name="Bryan Berry" userId="39b5a491-701b-4054-842c-4af931312d60" providerId="ADAL" clId="{54B32E68-4AA6-484E-AB5B-90ECD3DAA147}" dt="2024-04-19T14:02:53.388" v="2"/>
          <ac:spMkLst>
            <pc:docMk/>
            <pc:sldMk cId="2648985631" sldId="288"/>
            <ac:spMk id="3" creationId="{EF6B6298-726F-20A4-D2D1-33B5AB11EEA9}"/>
          </ac:spMkLst>
        </pc:spChg>
        <pc:spChg chg="mod">
          <ac:chgData name="Bryan Berry" userId="39b5a491-701b-4054-842c-4af931312d60" providerId="ADAL" clId="{54B32E68-4AA6-484E-AB5B-90ECD3DAA147}" dt="2024-04-19T14:02:56.142" v="3" actId="20577"/>
          <ac:spMkLst>
            <pc:docMk/>
            <pc:sldMk cId="2648985631" sldId="288"/>
            <ac:spMk id="4" creationId="{EEBC1DF2-1832-616F-74F9-824C82C7B2E5}"/>
          </ac:spMkLst>
        </pc:spChg>
      </pc:sldChg>
      <pc:sldChg chg="add">
        <pc:chgData name="Bryan Berry" userId="39b5a491-701b-4054-842c-4af931312d60" providerId="ADAL" clId="{54B32E68-4AA6-484E-AB5B-90ECD3DAA147}" dt="2024-04-19T14:02:31.283" v="0"/>
        <pc:sldMkLst>
          <pc:docMk/>
          <pc:sldMk cId="2912742672"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8CF02-A2F9-314B-B394-C38147F01A18}" type="datetimeFigureOut">
              <a:rPr lang="en-GB" smtClean="0"/>
              <a:t>27/05/2024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FAF5-EB17-2641-91C4-ACAE7A359321}" type="slidenum">
              <a:rPr lang="en-GB" smtClean="0"/>
              <a:t>‹#›</a:t>
            </a:fld>
            <a:endParaRPr lang="en-GB"/>
          </a:p>
        </p:txBody>
      </p:sp>
    </p:spTree>
    <p:extLst>
      <p:ext uri="{BB962C8B-B14F-4D97-AF65-F5344CB8AC3E}">
        <p14:creationId xmlns:p14="http://schemas.microsoft.com/office/powerpoint/2010/main" val="104002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cl.ac.uk/ioe/departments-and-centres/departments/education-practice-and-society/aspires-researc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tem.org.uk/news-and-views/opinions/science-capital-making-science-relevanthttps:/www.stem.org.uk/news-and-views/opinions/science-capital-making-science-releva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on the point we discussed earlier is this the idea that young people often cannot relate to physics is the concept of students’ self-efficacy in science or whether they see themselves as relating to science. </a:t>
            </a:r>
          </a:p>
        </p:txBody>
      </p:sp>
      <p:sp>
        <p:nvSpPr>
          <p:cNvPr id="4" name="Slide Number Placeholder 3"/>
          <p:cNvSpPr>
            <a:spLocks noGrp="1"/>
          </p:cNvSpPr>
          <p:nvPr>
            <p:ph type="sldNum" sz="quarter" idx="5"/>
          </p:nvPr>
        </p:nvSpPr>
        <p:spPr/>
        <p:txBody>
          <a:bodyPr/>
          <a:lstStyle/>
          <a:p>
            <a:fld id="{067D460F-663C-E64F-9888-515F882595B1}" type="slidenum">
              <a:rPr lang="en-GB" smtClean="0"/>
              <a:t>3</a:t>
            </a:fld>
            <a:endParaRPr lang="en-GB"/>
          </a:p>
        </p:txBody>
      </p:sp>
    </p:spTree>
    <p:extLst>
      <p:ext uri="{BB962C8B-B14F-4D97-AF65-F5344CB8AC3E}">
        <p14:creationId xmlns:p14="http://schemas.microsoft.com/office/powerpoint/2010/main" val="8548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effectLst/>
                <a:latin typeface="Century Gothic" panose="020B0502020202020204" pitchFamily="34" charset="0"/>
              </a:rPr>
              <a:t>The concept of science capital draws on the work of sociologist Pierre Bourdieu (1977, 1984, 1986, 1990) and his theories of capital, habitus and field. </a:t>
            </a:r>
            <a:endParaRPr lang="en-GB" sz="1200" dirty="0">
              <a:effectLst/>
              <a:latin typeface="Century Gothic" panose="020B0502020202020204" pitchFamily="34" charset="0"/>
            </a:endParaRPr>
          </a:p>
          <a:p>
            <a:endParaRPr lang="en-GB" sz="1200" b="1" dirty="0">
              <a:solidFill>
                <a:srgbClr val="384F72"/>
              </a:solidFill>
              <a:effectLst/>
              <a:latin typeface="Century Gothic" panose="020B0502020202020204" pitchFamily="34" charset="0"/>
            </a:endParaRPr>
          </a:p>
          <a:p>
            <a:r>
              <a:rPr lang="en-GB" sz="1200" b="1" dirty="0">
                <a:solidFill>
                  <a:srgbClr val="384F72"/>
                </a:solidFill>
                <a:effectLst/>
                <a:latin typeface="Century Gothic" panose="020B0502020202020204" pitchFamily="34" charset="0"/>
              </a:rPr>
              <a:t>Capital </a:t>
            </a:r>
            <a:r>
              <a:rPr lang="en-GB" sz="1200" b="0" dirty="0">
                <a:effectLst/>
                <a:latin typeface="Century Gothic" panose="020B0502020202020204" pitchFamily="34" charset="0"/>
              </a:rPr>
              <a:t>describes the social, cultural and economic resources that an individual may have and is able to use to ‘get on’ in life. </a:t>
            </a:r>
            <a:endParaRPr lang="en-GB" sz="1200" dirty="0">
              <a:effectLst/>
              <a:latin typeface="Century Gothic" panose="020B0502020202020204" pitchFamily="34" charset="0"/>
            </a:endParaRPr>
          </a:p>
          <a:p>
            <a:endParaRPr lang="en-GB" sz="1200" b="1" dirty="0">
              <a:solidFill>
                <a:srgbClr val="384F72"/>
              </a:solidFill>
              <a:effectLst/>
              <a:latin typeface="Century Gothic" panose="020B0502020202020204" pitchFamily="34" charset="0"/>
            </a:endParaRPr>
          </a:p>
          <a:p>
            <a:r>
              <a:rPr lang="en-GB" sz="1200" b="1" dirty="0">
                <a:solidFill>
                  <a:srgbClr val="384F72"/>
                </a:solidFill>
                <a:effectLst/>
                <a:latin typeface="Century Gothic" panose="020B0502020202020204" pitchFamily="34" charset="0"/>
              </a:rPr>
              <a:t>Habitus </a:t>
            </a:r>
            <a:r>
              <a:rPr lang="en-GB" sz="1200" b="0" dirty="0">
                <a:effectLst/>
                <a:latin typeface="Century Gothic" panose="020B0502020202020204" pitchFamily="34" charset="0"/>
              </a:rPr>
              <a:t>refers to attitudes, dispositions and ways of thinking that are acquired through social experiences at home, in the community and at school. Habitus gives an individual a feel for the world, such as what is considered to be possible, desirable and thinkable. </a:t>
            </a:r>
            <a:endParaRPr lang="en-GB" sz="1200" dirty="0">
              <a:effectLst/>
              <a:latin typeface="Century Gothic" panose="020B0502020202020204" pitchFamily="34" charset="0"/>
            </a:endParaRPr>
          </a:p>
          <a:p>
            <a:r>
              <a:rPr lang="en-GB" sz="1200" b="0" dirty="0">
                <a:effectLst/>
                <a:latin typeface="Century Gothic" panose="020B0502020202020204" pitchFamily="34" charset="0"/>
              </a:rPr>
              <a:t>Habitus and capital only exist and make sense within a particular field. </a:t>
            </a:r>
            <a:endParaRPr lang="en-GB" sz="1200" dirty="0">
              <a:effectLst/>
              <a:latin typeface="Century Gothic" panose="020B0502020202020204" pitchFamily="34" charset="0"/>
            </a:endParaRPr>
          </a:p>
          <a:p>
            <a:endParaRPr lang="en-GB" sz="1200" b="1" dirty="0">
              <a:solidFill>
                <a:srgbClr val="384F72"/>
              </a:solidFill>
              <a:effectLst/>
              <a:latin typeface="Century Gothic" panose="020B0502020202020204" pitchFamily="34" charset="0"/>
            </a:endParaRPr>
          </a:p>
          <a:p>
            <a:r>
              <a:rPr lang="en-GB" sz="1200" b="1" dirty="0">
                <a:solidFill>
                  <a:srgbClr val="384F72"/>
                </a:solidFill>
                <a:effectLst/>
                <a:latin typeface="Century Gothic" panose="020B0502020202020204" pitchFamily="34" charset="0"/>
              </a:rPr>
              <a:t>Field </a:t>
            </a:r>
            <a:r>
              <a:rPr lang="en-GB" sz="1200" b="0" dirty="0">
                <a:effectLst/>
                <a:latin typeface="Century Gothic" panose="020B0502020202020204" pitchFamily="34" charset="0"/>
              </a:rPr>
              <a:t>encompasses not just the physical setting but also the range of social relations, expectations and opportunities in a given environment. Field plays a key role because it determines whether or not an individual’s resources and ways of thinking are valued. </a:t>
            </a:r>
            <a:endParaRPr lang="en-GB" sz="1200" dirty="0">
              <a:effectLst/>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067D460F-663C-E64F-9888-515F882595B1}" type="slidenum">
              <a:rPr lang="en-GB" smtClean="0"/>
              <a:t>4</a:t>
            </a:fld>
            <a:endParaRPr lang="en-GB"/>
          </a:p>
        </p:txBody>
      </p:sp>
    </p:spTree>
    <p:extLst>
      <p:ext uri="{BB962C8B-B14F-4D97-AF65-F5344CB8AC3E}">
        <p14:creationId xmlns:p14="http://schemas.microsoft.com/office/powerpoint/2010/main" val="348830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effectLst/>
                <a:latin typeface="Century Gothic" panose="020B0502020202020204" pitchFamily="34" charset="0"/>
              </a:rPr>
              <a:t>The challenge of how to engage all students is a long standing educational concern – not just in science, but across all subjects. </a:t>
            </a:r>
          </a:p>
          <a:p>
            <a:endParaRPr lang="en-GB" sz="1200" dirty="0">
              <a:latin typeface="Century Gothic" panose="020B0502020202020204" pitchFamily="34" charset="0"/>
            </a:endParaRPr>
          </a:p>
          <a:p>
            <a:r>
              <a:rPr lang="en-GB" sz="1200" b="0" dirty="0">
                <a:effectLst/>
                <a:latin typeface="Century Gothic" panose="020B0502020202020204" pitchFamily="34" charset="0"/>
              </a:rPr>
              <a:t>However, the historical culture of science</a:t>
            </a:r>
            <a:br>
              <a:rPr lang="en-GB" sz="1200" b="0" dirty="0">
                <a:effectLst/>
                <a:latin typeface="Century Gothic" panose="020B0502020202020204" pitchFamily="34" charset="0"/>
              </a:rPr>
            </a:br>
            <a:r>
              <a:rPr lang="en-GB" sz="1200" b="0" dirty="0">
                <a:effectLst/>
                <a:latin typeface="Century Gothic" panose="020B0502020202020204" pitchFamily="34" charset="0"/>
              </a:rPr>
              <a:t>(for instance, popular views of scientists as white, male and middle-class) can mean that engagement issues are amplified. </a:t>
            </a:r>
          </a:p>
          <a:p>
            <a:endParaRPr lang="en-GB" sz="1200" dirty="0">
              <a:latin typeface="Century Gothic" panose="020B0502020202020204" pitchFamily="34" charset="0"/>
            </a:endParaRPr>
          </a:p>
          <a:p>
            <a:r>
              <a:rPr lang="en-GB" sz="1200" b="0" dirty="0">
                <a:effectLst/>
                <a:latin typeface="Century Gothic" panose="020B0502020202020204" pitchFamily="34" charset="0"/>
              </a:rPr>
              <a:t>While this is an enduring challenge, evidence shows that individual science teachers can make a difference in their own classrooms. </a:t>
            </a:r>
            <a:endParaRPr lang="en-GB" sz="1200" dirty="0">
              <a:latin typeface="Century Gothic" panose="020B0502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Aspires Research</a:t>
            </a:r>
            <a:endParaRPr lang="en-GB" dirty="0"/>
          </a:p>
          <a:p>
            <a:endParaRPr lang="en-GB" dirty="0"/>
          </a:p>
        </p:txBody>
      </p:sp>
      <p:sp>
        <p:nvSpPr>
          <p:cNvPr id="4" name="Slide Number Placeholder 3"/>
          <p:cNvSpPr>
            <a:spLocks noGrp="1"/>
          </p:cNvSpPr>
          <p:nvPr>
            <p:ph type="sldNum" sz="quarter" idx="5"/>
          </p:nvPr>
        </p:nvSpPr>
        <p:spPr/>
        <p:txBody>
          <a:bodyPr/>
          <a:lstStyle/>
          <a:p>
            <a:fld id="{067D460F-663C-E64F-9888-515F882595B1}" type="slidenum">
              <a:rPr lang="en-GB" smtClean="0"/>
              <a:t>5</a:t>
            </a:fld>
            <a:endParaRPr lang="en-GB"/>
          </a:p>
        </p:txBody>
      </p:sp>
    </p:spTree>
    <p:extLst>
      <p:ext uri="{BB962C8B-B14F-4D97-AF65-F5344CB8AC3E}">
        <p14:creationId xmlns:p14="http://schemas.microsoft.com/office/powerpoint/2010/main" val="154765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404A60"/>
                </a:solidFill>
              </a:rPr>
              <a:t>More detailed resources can be found </a:t>
            </a:r>
            <a:r>
              <a:rPr lang="en-GB" dirty="0">
                <a:solidFill>
                  <a:srgbClr val="404A60"/>
                </a:solidFill>
                <a:hlinkClick r:id="rId3"/>
              </a:rPr>
              <a:t>here</a:t>
            </a:r>
            <a:r>
              <a:rPr lang="en-GB" dirty="0">
                <a:solidFill>
                  <a:srgbClr val="404A60"/>
                </a:solidFill>
              </a:rPr>
              <a:t>, courtesy of STEM Learning.</a:t>
            </a:r>
          </a:p>
          <a:p>
            <a:endParaRPr lang="en-GB" dirty="0"/>
          </a:p>
        </p:txBody>
      </p:sp>
      <p:sp>
        <p:nvSpPr>
          <p:cNvPr id="4" name="Slide Number Placeholder 3"/>
          <p:cNvSpPr>
            <a:spLocks noGrp="1"/>
          </p:cNvSpPr>
          <p:nvPr>
            <p:ph type="sldNum" sz="quarter" idx="5"/>
          </p:nvPr>
        </p:nvSpPr>
        <p:spPr/>
        <p:txBody>
          <a:bodyPr/>
          <a:lstStyle/>
          <a:p>
            <a:fld id="{067D460F-663C-E64F-9888-515F882595B1}" type="slidenum">
              <a:rPr lang="en-GB" smtClean="0"/>
              <a:t>9</a:t>
            </a:fld>
            <a:endParaRPr lang="en-GB"/>
          </a:p>
        </p:txBody>
      </p:sp>
    </p:spTree>
    <p:extLst>
      <p:ext uri="{BB962C8B-B14F-4D97-AF65-F5344CB8AC3E}">
        <p14:creationId xmlns:p14="http://schemas.microsoft.com/office/powerpoint/2010/main" val="401350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BFAF5-EB17-2641-91C4-ACAE7A359321}" type="slidenum">
              <a:rPr lang="en-GB" smtClean="0"/>
              <a:t>10</a:t>
            </a:fld>
            <a:endParaRPr lang="en-GB"/>
          </a:p>
        </p:txBody>
      </p:sp>
    </p:spTree>
    <p:extLst>
      <p:ext uri="{BB962C8B-B14F-4D97-AF65-F5344CB8AC3E}">
        <p14:creationId xmlns:p14="http://schemas.microsoft.com/office/powerpoint/2010/main" val="308343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BADE-47FD-D489-800E-B7294E7E3E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1B58391-15B8-C329-075D-F902565DC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40B0B6A-B5D8-47B2-8DE1-357E772FB90C}"/>
              </a:ext>
            </a:extLst>
          </p:cNvPr>
          <p:cNvSpPr>
            <a:spLocks noGrp="1"/>
          </p:cNvSpPr>
          <p:nvPr>
            <p:ph type="dt" sz="half" idx="10"/>
          </p:nvPr>
        </p:nvSpPr>
        <p:spPr/>
        <p:txBody>
          <a:bodyPr/>
          <a:lstStyle/>
          <a:p>
            <a:fld id="{350BB95D-D628-C749-89F3-C74EA4F139F1}" type="datetimeFigureOut">
              <a:rPr lang="en-GB" smtClean="0"/>
              <a:t>27/05/2024</a:t>
            </a:fld>
            <a:endParaRPr lang="en-GB"/>
          </a:p>
        </p:txBody>
      </p:sp>
      <p:sp>
        <p:nvSpPr>
          <p:cNvPr id="5" name="Footer Placeholder 4">
            <a:extLst>
              <a:ext uri="{FF2B5EF4-FFF2-40B4-BE49-F238E27FC236}">
                <a16:creationId xmlns:a16="http://schemas.microsoft.com/office/drawing/2014/main" id="{87C51B77-E3C1-C43A-48EA-6FA0D38F2A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30F3CB-889A-58AB-693D-4DB49607EAC7}"/>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69272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B6AE-C086-6483-26CB-8D547579CE6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257746B-FBF9-B03A-1A9F-4F42264085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30899F7-1C36-44DE-3D02-04CAE130F4C2}"/>
              </a:ext>
            </a:extLst>
          </p:cNvPr>
          <p:cNvSpPr>
            <a:spLocks noGrp="1"/>
          </p:cNvSpPr>
          <p:nvPr>
            <p:ph type="dt" sz="half" idx="10"/>
          </p:nvPr>
        </p:nvSpPr>
        <p:spPr/>
        <p:txBody>
          <a:bodyPr/>
          <a:lstStyle/>
          <a:p>
            <a:fld id="{350BB95D-D628-C749-89F3-C74EA4F139F1}" type="datetimeFigureOut">
              <a:rPr lang="en-GB" smtClean="0"/>
              <a:t>27/05/2024</a:t>
            </a:fld>
            <a:endParaRPr lang="en-GB"/>
          </a:p>
        </p:txBody>
      </p:sp>
      <p:sp>
        <p:nvSpPr>
          <p:cNvPr id="5" name="Footer Placeholder 4">
            <a:extLst>
              <a:ext uri="{FF2B5EF4-FFF2-40B4-BE49-F238E27FC236}">
                <a16:creationId xmlns:a16="http://schemas.microsoft.com/office/drawing/2014/main" id="{1F7A36AE-15FB-C48D-DF96-DEE3A51160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7C271C-D9F3-BAE3-6AEB-58168E705081}"/>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52255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30932-21A9-FA81-9A0A-702D292A532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01E66E5-14DA-A2C4-57CC-FCE67509AB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00CA8E-AFAF-FC84-5539-F9B9AADFA8B1}"/>
              </a:ext>
            </a:extLst>
          </p:cNvPr>
          <p:cNvSpPr>
            <a:spLocks noGrp="1"/>
          </p:cNvSpPr>
          <p:nvPr>
            <p:ph type="dt" sz="half" idx="10"/>
          </p:nvPr>
        </p:nvSpPr>
        <p:spPr/>
        <p:txBody>
          <a:bodyPr/>
          <a:lstStyle/>
          <a:p>
            <a:fld id="{350BB95D-D628-C749-89F3-C74EA4F139F1}" type="datetimeFigureOut">
              <a:rPr lang="en-GB" smtClean="0"/>
              <a:t>27/05/2024</a:t>
            </a:fld>
            <a:endParaRPr lang="en-GB"/>
          </a:p>
        </p:txBody>
      </p:sp>
      <p:sp>
        <p:nvSpPr>
          <p:cNvPr id="5" name="Footer Placeholder 4">
            <a:extLst>
              <a:ext uri="{FF2B5EF4-FFF2-40B4-BE49-F238E27FC236}">
                <a16:creationId xmlns:a16="http://schemas.microsoft.com/office/drawing/2014/main" id="{6AB95655-2994-3AF8-1EE4-0EBBC37CA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D12370-A41A-B461-9F42-33889DD5F1CA}"/>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162359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FE32-B03D-04F6-6983-FE30DEE52A7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FEDF8E0-4124-C1DD-B552-FE0B1AAFF8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00E358-950E-B32E-BE51-6681E328DDD0}"/>
              </a:ext>
            </a:extLst>
          </p:cNvPr>
          <p:cNvSpPr>
            <a:spLocks noGrp="1"/>
          </p:cNvSpPr>
          <p:nvPr>
            <p:ph type="dt" sz="half" idx="10"/>
          </p:nvPr>
        </p:nvSpPr>
        <p:spPr/>
        <p:txBody>
          <a:bodyPr/>
          <a:lstStyle/>
          <a:p>
            <a:fld id="{350BB95D-D628-C749-89F3-C74EA4F139F1}" type="datetimeFigureOut">
              <a:rPr lang="en-GB" smtClean="0"/>
              <a:t>27/05/2024</a:t>
            </a:fld>
            <a:endParaRPr lang="en-GB"/>
          </a:p>
        </p:txBody>
      </p:sp>
      <p:sp>
        <p:nvSpPr>
          <p:cNvPr id="5" name="Footer Placeholder 4">
            <a:extLst>
              <a:ext uri="{FF2B5EF4-FFF2-40B4-BE49-F238E27FC236}">
                <a16:creationId xmlns:a16="http://schemas.microsoft.com/office/drawing/2014/main" id="{A9B1A185-82E5-B218-5EF0-C01E3CBFCA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165FF-AF19-7F6A-09E7-59E93C8BE0FF}"/>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85648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D50F-47A5-8FD5-AF59-BB88F3CCA6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6EC956F-5152-8ED0-8C4C-1400D9268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2A8957-06EA-ED0D-1946-80351017CB8B}"/>
              </a:ext>
            </a:extLst>
          </p:cNvPr>
          <p:cNvSpPr>
            <a:spLocks noGrp="1"/>
          </p:cNvSpPr>
          <p:nvPr>
            <p:ph type="dt" sz="half" idx="10"/>
          </p:nvPr>
        </p:nvSpPr>
        <p:spPr/>
        <p:txBody>
          <a:bodyPr/>
          <a:lstStyle/>
          <a:p>
            <a:fld id="{350BB95D-D628-C749-89F3-C74EA4F139F1}" type="datetimeFigureOut">
              <a:rPr lang="en-GB" smtClean="0"/>
              <a:t>27/05/2024</a:t>
            </a:fld>
            <a:endParaRPr lang="en-GB"/>
          </a:p>
        </p:txBody>
      </p:sp>
      <p:sp>
        <p:nvSpPr>
          <p:cNvPr id="5" name="Footer Placeholder 4">
            <a:extLst>
              <a:ext uri="{FF2B5EF4-FFF2-40B4-BE49-F238E27FC236}">
                <a16:creationId xmlns:a16="http://schemas.microsoft.com/office/drawing/2014/main" id="{904985D6-F134-1EB2-DDED-3D4732294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AAB6D-C1F2-4A37-69A4-24C773E1E7DD}"/>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63165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D773-243B-AEC6-F83F-C115267D8A1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E855AFC-E08F-3C67-3795-0555BE34E62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B0AD18D-A5D0-AE9C-5CC7-657A4BC950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72638DA-0A60-8E01-5E65-40E897F42F64}"/>
              </a:ext>
            </a:extLst>
          </p:cNvPr>
          <p:cNvSpPr>
            <a:spLocks noGrp="1"/>
          </p:cNvSpPr>
          <p:nvPr>
            <p:ph type="dt" sz="half" idx="10"/>
          </p:nvPr>
        </p:nvSpPr>
        <p:spPr/>
        <p:txBody>
          <a:bodyPr/>
          <a:lstStyle/>
          <a:p>
            <a:fld id="{350BB95D-D628-C749-89F3-C74EA4F139F1}" type="datetimeFigureOut">
              <a:rPr lang="en-GB" smtClean="0"/>
              <a:t>27/05/2024</a:t>
            </a:fld>
            <a:endParaRPr lang="en-GB"/>
          </a:p>
        </p:txBody>
      </p:sp>
      <p:sp>
        <p:nvSpPr>
          <p:cNvPr id="6" name="Footer Placeholder 5">
            <a:extLst>
              <a:ext uri="{FF2B5EF4-FFF2-40B4-BE49-F238E27FC236}">
                <a16:creationId xmlns:a16="http://schemas.microsoft.com/office/drawing/2014/main" id="{74A799CE-E0DB-7BEB-A56A-C4997D5B27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FD4851-19D4-0BFA-287E-70641DD33034}"/>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91341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5714-846C-7C53-23A1-6D95B986EC5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E0D5446-6637-EC63-C67E-CE931F1FD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B022F4-156A-561D-2646-0D5742F187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7E729ED-DABB-E47F-7926-26357AAC7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90DB1B-343B-C338-FBD0-7DDADC5B22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99000B5-2B4E-4C9C-32FD-ADBB37CF88DE}"/>
              </a:ext>
            </a:extLst>
          </p:cNvPr>
          <p:cNvSpPr>
            <a:spLocks noGrp="1"/>
          </p:cNvSpPr>
          <p:nvPr>
            <p:ph type="dt" sz="half" idx="10"/>
          </p:nvPr>
        </p:nvSpPr>
        <p:spPr/>
        <p:txBody>
          <a:bodyPr/>
          <a:lstStyle/>
          <a:p>
            <a:fld id="{350BB95D-D628-C749-89F3-C74EA4F139F1}" type="datetimeFigureOut">
              <a:rPr lang="en-GB" smtClean="0"/>
              <a:t>27/05/2024</a:t>
            </a:fld>
            <a:endParaRPr lang="en-GB"/>
          </a:p>
        </p:txBody>
      </p:sp>
      <p:sp>
        <p:nvSpPr>
          <p:cNvPr id="8" name="Footer Placeholder 7">
            <a:extLst>
              <a:ext uri="{FF2B5EF4-FFF2-40B4-BE49-F238E27FC236}">
                <a16:creationId xmlns:a16="http://schemas.microsoft.com/office/drawing/2014/main" id="{E5B756BE-4AA9-086A-E67B-98BDFB6316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5D35EA-24BF-C130-6A51-10FAF1D76DF4}"/>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9852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3C11-6A95-D213-D71C-28501F80E44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75B0066-898A-BF81-F77E-6DFAC4B1C0DA}"/>
              </a:ext>
            </a:extLst>
          </p:cNvPr>
          <p:cNvSpPr>
            <a:spLocks noGrp="1"/>
          </p:cNvSpPr>
          <p:nvPr>
            <p:ph type="dt" sz="half" idx="10"/>
          </p:nvPr>
        </p:nvSpPr>
        <p:spPr/>
        <p:txBody>
          <a:bodyPr/>
          <a:lstStyle/>
          <a:p>
            <a:fld id="{350BB95D-D628-C749-89F3-C74EA4F139F1}" type="datetimeFigureOut">
              <a:rPr lang="en-GB" smtClean="0"/>
              <a:t>27/05/2024</a:t>
            </a:fld>
            <a:endParaRPr lang="en-GB"/>
          </a:p>
        </p:txBody>
      </p:sp>
      <p:sp>
        <p:nvSpPr>
          <p:cNvPr id="4" name="Footer Placeholder 3">
            <a:extLst>
              <a:ext uri="{FF2B5EF4-FFF2-40B4-BE49-F238E27FC236}">
                <a16:creationId xmlns:a16="http://schemas.microsoft.com/office/drawing/2014/main" id="{6944A402-FAEC-95E5-4C72-4CD17611A6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99E130-3FCE-27BF-AF59-E927084F0E83}"/>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163648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BEB06-3586-08CC-EF83-8EEEB82204FA}"/>
              </a:ext>
            </a:extLst>
          </p:cNvPr>
          <p:cNvSpPr>
            <a:spLocks noGrp="1"/>
          </p:cNvSpPr>
          <p:nvPr>
            <p:ph type="dt" sz="half" idx="10"/>
          </p:nvPr>
        </p:nvSpPr>
        <p:spPr/>
        <p:txBody>
          <a:bodyPr/>
          <a:lstStyle/>
          <a:p>
            <a:fld id="{350BB95D-D628-C749-89F3-C74EA4F139F1}" type="datetimeFigureOut">
              <a:rPr lang="en-GB" smtClean="0"/>
              <a:t>27/05/2024</a:t>
            </a:fld>
            <a:endParaRPr lang="en-GB"/>
          </a:p>
        </p:txBody>
      </p:sp>
      <p:sp>
        <p:nvSpPr>
          <p:cNvPr id="3" name="Footer Placeholder 2">
            <a:extLst>
              <a:ext uri="{FF2B5EF4-FFF2-40B4-BE49-F238E27FC236}">
                <a16:creationId xmlns:a16="http://schemas.microsoft.com/office/drawing/2014/main" id="{EF51DD7F-1A35-5C41-A496-3B45713112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78A61A-0699-893A-1839-EB1931D8ED4B}"/>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88331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9ED2-339B-E9C7-02F4-9EFEFEFDDB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C3D625C-E7B5-BF07-4FE5-750AB0E32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203ECBA-AADD-6CF2-3CFE-4F429CC16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47B408-4852-5D90-73C8-324F9C3BDEDE}"/>
              </a:ext>
            </a:extLst>
          </p:cNvPr>
          <p:cNvSpPr>
            <a:spLocks noGrp="1"/>
          </p:cNvSpPr>
          <p:nvPr>
            <p:ph type="dt" sz="half" idx="10"/>
          </p:nvPr>
        </p:nvSpPr>
        <p:spPr/>
        <p:txBody>
          <a:bodyPr/>
          <a:lstStyle/>
          <a:p>
            <a:fld id="{350BB95D-D628-C749-89F3-C74EA4F139F1}" type="datetimeFigureOut">
              <a:rPr lang="en-GB" smtClean="0"/>
              <a:t>27/05/2024</a:t>
            </a:fld>
            <a:endParaRPr lang="en-GB"/>
          </a:p>
        </p:txBody>
      </p:sp>
      <p:sp>
        <p:nvSpPr>
          <p:cNvPr id="6" name="Footer Placeholder 5">
            <a:extLst>
              <a:ext uri="{FF2B5EF4-FFF2-40B4-BE49-F238E27FC236}">
                <a16:creationId xmlns:a16="http://schemas.microsoft.com/office/drawing/2014/main" id="{3532F8BA-E2CB-ED5D-A8EB-545F4B304A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F0AC57-211E-18A1-D3E6-829470D0A280}"/>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38594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2804-5F77-0029-0932-F44F97A5F6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C7B81D1-C139-6228-C79B-A76FAFF31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8EBD72-7591-55BF-EE19-4CD7C5D6F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8AD359-4EC3-17EB-C69A-3CEBC12518D2}"/>
              </a:ext>
            </a:extLst>
          </p:cNvPr>
          <p:cNvSpPr>
            <a:spLocks noGrp="1"/>
          </p:cNvSpPr>
          <p:nvPr>
            <p:ph type="dt" sz="half" idx="10"/>
          </p:nvPr>
        </p:nvSpPr>
        <p:spPr/>
        <p:txBody>
          <a:bodyPr/>
          <a:lstStyle/>
          <a:p>
            <a:fld id="{350BB95D-D628-C749-89F3-C74EA4F139F1}" type="datetimeFigureOut">
              <a:rPr lang="en-GB" smtClean="0"/>
              <a:t>27/05/2024</a:t>
            </a:fld>
            <a:endParaRPr lang="en-GB"/>
          </a:p>
        </p:txBody>
      </p:sp>
      <p:sp>
        <p:nvSpPr>
          <p:cNvPr id="6" name="Footer Placeholder 5">
            <a:extLst>
              <a:ext uri="{FF2B5EF4-FFF2-40B4-BE49-F238E27FC236}">
                <a16:creationId xmlns:a16="http://schemas.microsoft.com/office/drawing/2014/main" id="{ECF2C5D5-75BD-3A82-D007-976F001B6F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D2BAE5-7237-DBBC-2A43-FD8FCAF1FE16}"/>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96972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E010A-5D67-F597-6037-F91DF3C3FFCC}"/>
              </a:ext>
            </a:extLst>
          </p:cNvPr>
          <p:cNvSpPr>
            <a:spLocks noGrp="1"/>
          </p:cNvSpPr>
          <p:nvPr>
            <p:ph type="title"/>
          </p:nvPr>
        </p:nvSpPr>
        <p:spPr>
          <a:xfrm>
            <a:off x="838200" y="365125"/>
            <a:ext cx="5479473"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F90B9965-8A88-7E2C-FF25-C0165F00C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B0B832B2-2B39-BC10-7442-B0528E8AF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BB95D-D628-C749-89F3-C74EA4F139F1}" type="datetimeFigureOut">
              <a:rPr lang="en-GB" smtClean="0"/>
              <a:t>27/05/2024</a:t>
            </a:fld>
            <a:endParaRPr lang="en-GB"/>
          </a:p>
        </p:txBody>
      </p:sp>
      <p:sp>
        <p:nvSpPr>
          <p:cNvPr id="5" name="Footer Placeholder 4">
            <a:extLst>
              <a:ext uri="{FF2B5EF4-FFF2-40B4-BE49-F238E27FC236}">
                <a16:creationId xmlns:a16="http://schemas.microsoft.com/office/drawing/2014/main" id="{51AE954A-EFCF-26B3-99F8-FAD32623B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A15183-09C6-53DD-5E15-0FD7E2F92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A8392-BB5B-5944-B487-7AB5DBA78F7F}" type="slidenum">
              <a:rPr lang="en-GB" smtClean="0"/>
              <a:t>‹#›</a:t>
            </a:fld>
            <a:endParaRPr lang="en-GB"/>
          </a:p>
        </p:txBody>
      </p:sp>
      <p:pic>
        <p:nvPicPr>
          <p:cNvPr id="8" name="Picture 1" descr="page2image19230496">
            <a:extLst>
              <a:ext uri="{FF2B5EF4-FFF2-40B4-BE49-F238E27FC236}">
                <a16:creationId xmlns:a16="http://schemas.microsoft.com/office/drawing/2014/main" id="{987468C8-8C03-511E-15A2-E57B9DAA069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36429" y="273519"/>
            <a:ext cx="3412732" cy="10865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7DBAD98-863A-20F7-A832-10973225C393}"/>
              </a:ext>
            </a:extLst>
          </p:cNvPr>
          <p:cNvPicPr>
            <a:picLocks noChangeAspect="1"/>
          </p:cNvPicPr>
          <p:nvPr userDrawn="1"/>
        </p:nvPicPr>
        <p:blipFill rotWithShape="1">
          <a:blip r:embed="rId14"/>
          <a:srcRect l="9360" t="18032" r="8652" b="15323"/>
          <a:stretch/>
        </p:blipFill>
        <p:spPr>
          <a:xfrm>
            <a:off x="6650182" y="476627"/>
            <a:ext cx="2029033" cy="883414"/>
          </a:xfrm>
          <a:prstGeom prst="rect">
            <a:avLst/>
          </a:prstGeom>
        </p:spPr>
      </p:pic>
    </p:spTree>
    <p:extLst>
      <p:ext uri="{BB962C8B-B14F-4D97-AF65-F5344CB8AC3E}">
        <p14:creationId xmlns:p14="http://schemas.microsoft.com/office/powerpoint/2010/main" val="156617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League Gothic"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hyperlink" Target="https://onlinelibrary.wiley.com/doi/full/10.1002/tea.21227" TargetMode="External"/><Relationship Id="rId2" Type="http://schemas.openxmlformats.org/officeDocument/2006/relationships/video" Target="https://www.youtube.com/embed/Ub7js7vVGFo?feature=oembed" TargetMode="External"/><Relationship Id="rId1" Type="http://schemas.openxmlformats.org/officeDocument/2006/relationships/video" Target="https://www.youtube.com/embed/hWWPUIK3xZ0?feature=oembed" TargetMode="External"/><Relationship Id="rId6" Type="http://schemas.openxmlformats.org/officeDocument/2006/relationships/hyperlink" Target="https://www.ucl.ac.uk/ioe/departments-and-centres/departments/education-practice-and-society/aspires-research" TargetMode="External"/><Relationship Id="rId5" Type="http://schemas.openxmlformats.org/officeDocument/2006/relationships/image" Target="../media/image3.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ucl.ac.uk/ioe/departments-and-centres/departments/education-practice-and-society/aspires-resear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discovery.ucl.ac.uk/id/eprint/10080166/1/the-science-capital-teaching-approach-pack-for-teacher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9F4AE-492C-8468-BC58-EC88696058B8}"/>
              </a:ext>
            </a:extLst>
          </p:cNvPr>
          <p:cNvSpPr txBox="1"/>
          <p:nvPr/>
        </p:nvSpPr>
        <p:spPr>
          <a:xfrm>
            <a:off x="1680029" y="2589903"/>
            <a:ext cx="9640931" cy="584775"/>
          </a:xfrm>
          <a:prstGeom prst="rect">
            <a:avLst/>
          </a:prstGeom>
          <a:noFill/>
        </p:spPr>
        <p:txBody>
          <a:bodyPr wrap="square" rtlCol="0">
            <a:spAutoFit/>
          </a:bodyPr>
          <a:lstStyle/>
          <a:p>
            <a:r>
              <a:rPr lang="en-US" sz="3200" b="1" dirty="0">
                <a:solidFill>
                  <a:srgbClr val="404A60"/>
                </a:solidFill>
                <a:latin typeface="Arial" panose="020B0604020202020204" pitchFamily="34" charset="0"/>
                <a:cs typeface="Arial" panose="020B0604020202020204" pitchFamily="34" charset="0"/>
              </a:rPr>
              <a:t>Bitesize Physics Careers Resource</a:t>
            </a:r>
          </a:p>
        </p:txBody>
      </p:sp>
      <p:sp>
        <p:nvSpPr>
          <p:cNvPr id="4" name="TextBox 3">
            <a:extLst>
              <a:ext uri="{FF2B5EF4-FFF2-40B4-BE49-F238E27FC236}">
                <a16:creationId xmlns:a16="http://schemas.microsoft.com/office/drawing/2014/main" id="{210E65A1-338A-5C72-8327-CD8CD39E2C21}"/>
              </a:ext>
            </a:extLst>
          </p:cNvPr>
          <p:cNvSpPr txBox="1"/>
          <p:nvPr/>
        </p:nvSpPr>
        <p:spPr>
          <a:xfrm>
            <a:off x="1558207" y="3280058"/>
            <a:ext cx="9127833" cy="1446550"/>
          </a:xfrm>
          <a:prstGeom prst="rect">
            <a:avLst/>
          </a:prstGeom>
          <a:noFill/>
        </p:spPr>
        <p:txBody>
          <a:bodyPr wrap="square">
            <a:spAutoFit/>
          </a:bodyPr>
          <a:lstStyle/>
          <a:p>
            <a:pPr algn="ctr"/>
            <a:r>
              <a:rPr lang="en-GB" sz="4400" b="1" dirty="0">
                <a:solidFill>
                  <a:srgbClr val="404A60"/>
                </a:solidFill>
                <a:latin typeface="Arial" panose="020B0604020202020204" pitchFamily="34" charset="0"/>
                <a:cs typeface="Arial" panose="020B0604020202020204" pitchFamily="34" charset="0"/>
              </a:rPr>
              <a:t>Improving the uptake in physics:</a:t>
            </a:r>
          </a:p>
          <a:p>
            <a:r>
              <a:rPr lang="en-GB" sz="4400" b="1" dirty="0">
                <a:solidFill>
                  <a:srgbClr val="404A60"/>
                </a:solidFill>
                <a:latin typeface="Arial" panose="020B0604020202020204" pitchFamily="34" charset="0"/>
                <a:cs typeface="Arial" panose="020B0604020202020204" pitchFamily="34" charset="0"/>
              </a:rPr>
              <a:t>The Science Capital approach</a:t>
            </a:r>
            <a:endParaRPr lang="en-GB" sz="4400" dirty="0">
              <a:solidFill>
                <a:srgbClr val="404A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742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D9E51D-04DA-B248-A022-AA5003ED7E33}"/>
              </a:ext>
            </a:extLst>
          </p:cNvPr>
          <p:cNvSpPr txBox="1"/>
          <p:nvPr/>
        </p:nvSpPr>
        <p:spPr>
          <a:xfrm>
            <a:off x="777828" y="2486620"/>
            <a:ext cx="10844329" cy="4093428"/>
          </a:xfrm>
          <a:prstGeom prst="rect">
            <a:avLst/>
          </a:prstGeom>
          <a:noFill/>
        </p:spPr>
        <p:txBody>
          <a:bodyPr wrap="square" rtlCol="0">
            <a:spAutoFit/>
          </a:bodyPr>
          <a:lstStyle/>
          <a:p>
            <a:r>
              <a:rPr lang="en-GB" sz="2000" b="1">
                <a:solidFill>
                  <a:srgbClr val="404A60"/>
                </a:solidFill>
                <a:latin typeface="Arial" panose="020B0604020202020204" pitchFamily="34" charset="0"/>
                <a:ea typeface="+mj-ea"/>
                <a:cs typeface="Arial" panose="020B0604020202020204" pitchFamily="34" charset="0"/>
              </a:rPr>
              <a:t>Activity:</a:t>
            </a:r>
            <a:endParaRPr lang="en-GB" sz="2000" b="1" dirty="0">
              <a:solidFill>
                <a:srgbClr val="404A60"/>
              </a:solidFill>
              <a:latin typeface="Arial" panose="020B0604020202020204" pitchFamily="34" charset="0"/>
              <a:ea typeface="+mj-ea"/>
              <a:cs typeface="Arial" panose="020B0604020202020204" pitchFamily="34" charset="0"/>
            </a:endParaRPr>
          </a:p>
          <a:p>
            <a:endParaRPr lang="en-GB" dirty="0">
              <a:solidFill>
                <a:srgbClr val="404A60"/>
              </a:solidFill>
            </a:endParaRPr>
          </a:p>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Discuss whether the science capital approach is useful for your school and whether you already have incorporated any of the ideas into your physics careers messaging.  </a:t>
            </a:r>
          </a:p>
          <a:p>
            <a:pPr algn="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(3 minutes)</a:t>
            </a:r>
          </a:p>
          <a:p>
            <a:pPr algn="r"/>
            <a:endParaRPr lang="en-GB" sz="2000" b="1" dirty="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Summarise where your schools approach overlaps and any ideas you would like to take forward 	</a:t>
            </a:r>
          </a:p>
          <a:p>
            <a:pPr algn="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(2 minutes)</a:t>
            </a:r>
          </a:p>
          <a:p>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endParaRPr lang="en-GB" sz="2400" b="1" dirty="0">
              <a:solidFill>
                <a:srgbClr val="404A60"/>
              </a:solidFill>
              <a:latin typeface="Proxima Nova" panose="02000506030000020004" pitchFamily="2" charset="0"/>
            </a:endParaRPr>
          </a:p>
          <a:p>
            <a:endParaRPr lang="en-GB" dirty="0">
              <a:solidFill>
                <a:srgbClr val="404A60"/>
              </a:solidFill>
            </a:endParaRPr>
          </a:p>
        </p:txBody>
      </p:sp>
      <p:sp>
        <p:nvSpPr>
          <p:cNvPr id="3" name="TextBox 2">
            <a:extLst>
              <a:ext uri="{FF2B5EF4-FFF2-40B4-BE49-F238E27FC236}">
                <a16:creationId xmlns:a16="http://schemas.microsoft.com/office/drawing/2014/main" id="{3ED55494-B66F-6201-D296-B22C5CEC0E91}"/>
              </a:ext>
            </a:extLst>
          </p:cNvPr>
          <p:cNvSpPr txBox="1"/>
          <p:nvPr/>
        </p:nvSpPr>
        <p:spPr>
          <a:xfrm>
            <a:off x="671811" y="1703927"/>
            <a:ext cx="10950346" cy="523220"/>
          </a:xfrm>
          <a:prstGeom prst="rect">
            <a:avLst/>
          </a:prstGeom>
          <a:noFill/>
        </p:spPr>
        <p:txBody>
          <a:bodyPr wrap="square" rtlCol="0">
            <a:spAutoFit/>
          </a:bodyPr>
          <a:lstStyle/>
          <a:p>
            <a:r>
              <a:rPr lang="en-GB" sz="2800" b="1" dirty="0">
                <a:solidFill>
                  <a:srgbClr val="404A60"/>
                </a:solidFill>
                <a:latin typeface="Arial" panose="020B0604020202020204" pitchFamily="34" charset="0"/>
                <a:ea typeface="+mj-ea"/>
                <a:cs typeface="Arial" panose="020B0604020202020204" pitchFamily="34" charset="0"/>
              </a:rPr>
              <a:t>Could your school benefit from the Science Capital approach?</a:t>
            </a:r>
          </a:p>
        </p:txBody>
      </p:sp>
    </p:spTree>
    <p:extLst>
      <p:ext uri="{BB962C8B-B14F-4D97-AF65-F5344CB8AC3E}">
        <p14:creationId xmlns:p14="http://schemas.microsoft.com/office/powerpoint/2010/main" val="163492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EB18F1-9D0E-52F0-6610-C84C0C8BB7F5}"/>
              </a:ext>
            </a:extLst>
          </p:cNvPr>
          <p:cNvSpPr txBox="1"/>
          <p:nvPr/>
        </p:nvSpPr>
        <p:spPr>
          <a:xfrm>
            <a:off x="1069624" y="1703519"/>
            <a:ext cx="4852610" cy="646331"/>
          </a:xfrm>
          <a:prstGeom prst="rect">
            <a:avLst/>
          </a:prstGeom>
          <a:noFill/>
        </p:spPr>
        <p:txBody>
          <a:bodyPr wrap="none" rtlCol="0">
            <a:spAutoFit/>
          </a:bodyPr>
          <a:lstStyle/>
          <a:p>
            <a:r>
              <a:rPr lang="en-GB" sz="3600" b="1" dirty="0">
                <a:solidFill>
                  <a:srgbClr val="404A60"/>
                </a:solidFill>
                <a:latin typeface="Arial" panose="020B0604020202020204" pitchFamily="34" charset="0"/>
                <a:ea typeface="+mj-ea"/>
                <a:cs typeface="Arial" panose="020B0604020202020204" pitchFamily="34" charset="0"/>
              </a:rPr>
              <a:t>Aims</a:t>
            </a:r>
            <a:r>
              <a:rPr lang="en-GB" sz="3600" b="1" dirty="0">
                <a:solidFill>
                  <a:srgbClr val="404A60"/>
                </a:solidFill>
                <a:latin typeface="Arial" panose="020B0604020202020204" pitchFamily="34" charset="0"/>
                <a:cs typeface="Arial" panose="020B0604020202020204" pitchFamily="34" charset="0"/>
              </a:rPr>
              <a:t> </a:t>
            </a:r>
            <a:r>
              <a:rPr lang="en-GB" sz="3600" b="1" dirty="0">
                <a:solidFill>
                  <a:srgbClr val="404A60"/>
                </a:solidFill>
                <a:latin typeface="Arial" panose="020B0604020202020204" pitchFamily="34" charset="0"/>
                <a:ea typeface="+mj-ea"/>
                <a:cs typeface="Arial" panose="020B0604020202020204" pitchFamily="34" charset="0"/>
              </a:rPr>
              <a:t>for this session</a:t>
            </a:r>
          </a:p>
        </p:txBody>
      </p:sp>
      <p:sp>
        <p:nvSpPr>
          <p:cNvPr id="3" name="TextBox 2">
            <a:extLst>
              <a:ext uri="{FF2B5EF4-FFF2-40B4-BE49-F238E27FC236}">
                <a16:creationId xmlns:a16="http://schemas.microsoft.com/office/drawing/2014/main" id="{EF6B6298-726F-20A4-D2D1-33B5AB11EEA9}"/>
              </a:ext>
            </a:extLst>
          </p:cNvPr>
          <p:cNvSpPr txBox="1"/>
          <p:nvPr/>
        </p:nvSpPr>
        <p:spPr>
          <a:xfrm>
            <a:off x="1069624" y="2601516"/>
            <a:ext cx="5971443" cy="1015663"/>
          </a:xfrm>
          <a:prstGeom prst="rect">
            <a:avLst/>
          </a:prstGeom>
          <a:noFill/>
        </p:spPr>
        <p:txBody>
          <a:bodyPr wrap="none" rtlCol="0">
            <a:spAutoFit/>
          </a:bodyPr>
          <a:lstStyle/>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We will:</a:t>
            </a:r>
          </a:p>
          <a:p>
            <a:pPr marL="285750" indent="-285750">
              <a:buFont typeface="Wingdings" pitchFamily="2" charset="2"/>
              <a:buChar char="§"/>
            </a:pPr>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Review the Science Capital approach to teaching</a:t>
            </a:r>
          </a:p>
        </p:txBody>
      </p:sp>
    </p:spTree>
    <p:extLst>
      <p:ext uri="{BB962C8B-B14F-4D97-AF65-F5344CB8AC3E}">
        <p14:creationId xmlns:p14="http://schemas.microsoft.com/office/powerpoint/2010/main" val="264898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The Science Capital Teaching Approach Animation | UCL Institute of Education">
            <a:hlinkClick r:id="" action="ppaction://media"/>
            <a:extLst>
              <a:ext uri="{FF2B5EF4-FFF2-40B4-BE49-F238E27FC236}">
                <a16:creationId xmlns:a16="http://schemas.microsoft.com/office/drawing/2014/main" id="{28742D79-14F1-CDDA-EB90-4A9E2F950D42}"/>
              </a:ext>
            </a:extLst>
          </p:cNvPr>
          <p:cNvPicPr>
            <a:picLocks noRot="1" noChangeAspect="1"/>
          </p:cNvPicPr>
          <p:nvPr>
            <a:videoFile r:link="rId1"/>
          </p:nvPr>
        </p:nvPicPr>
        <p:blipFill>
          <a:blip r:embed="rId5"/>
          <a:stretch>
            <a:fillRect/>
          </a:stretch>
        </p:blipFill>
        <p:spPr>
          <a:xfrm>
            <a:off x="4023319" y="3469106"/>
            <a:ext cx="3420151" cy="1932385"/>
          </a:xfrm>
          <a:prstGeom prst="rect">
            <a:avLst/>
          </a:prstGeom>
        </p:spPr>
      </p:pic>
      <p:sp>
        <p:nvSpPr>
          <p:cNvPr id="4" name="TextBox 3">
            <a:extLst>
              <a:ext uri="{FF2B5EF4-FFF2-40B4-BE49-F238E27FC236}">
                <a16:creationId xmlns:a16="http://schemas.microsoft.com/office/drawing/2014/main" id="{8E15509A-C9E4-196F-465B-BAB578977C23}"/>
              </a:ext>
            </a:extLst>
          </p:cNvPr>
          <p:cNvSpPr txBox="1"/>
          <p:nvPr/>
        </p:nvSpPr>
        <p:spPr>
          <a:xfrm>
            <a:off x="558394" y="1972280"/>
            <a:ext cx="11467147" cy="1754326"/>
          </a:xfrm>
          <a:prstGeom prst="rect">
            <a:avLst/>
          </a:prstGeom>
          <a:noFill/>
        </p:spPr>
        <p:txBody>
          <a:bodyPr wrap="square">
            <a:spAutoFit/>
          </a:bodyPr>
          <a:lstStyle/>
          <a:p>
            <a:pPr algn="l" fontAlgn="base"/>
            <a:endParaRPr lang="en-GB" i="0" u="none" strike="noStrike" dirty="0">
              <a:solidFill>
                <a:srgbClr val="383838"/>
              </a:solidFill>
              <a:effectLst/>
              <a:latin typeface="Tahoma" panose="020B0604030504040204" pitchFamily="34" charset="0"/>
              <a:ea typeface="Tahoma" panose="020B0604030504040204" pitchFamily="34" charset="0"/>
              <a:cs typeface="Tahoma" panose="020B0604030504040204" pitchFamily="34" charset="0"/>
            </a:endParaRPr>
          </a:p>
          <a:p>
            <a:pPr fontAlgn="base"/>
            <a:r>
              <a:rPr lang="en-GB" i="1" dirty="0">
                <a:solidFill>
                  <a:srgbClr val="DE6739"/>
                </a:solidFill>
                <a:effectLst/>
                <a:latin typeface="Tahoma" panose="020B0604030504040204" pitchFamily="34" charset="0"/>
                <a:ea typeface="Tahoma" panose="020B0604030504040204" pitchFamily="34" charset="0"/>
                <a:cs typeface="Tahoma" panose="020B0604030504040204" pitchFamily="34" charset="0"/>
              </a:rPr>
              <a:t>“Science capital refers to science-related qualifications, understanding, knowledge (about science and ‘how it works’), interest and social contacts (e.g. knowing someone who works in a science-related job).”  </a:t>
            </a:r>
          </a:p>
          <a:p>
            <a:pPr fontAlgn="base"/>
            <a:r>
              <a:rPr lang="en-GB" i="1" dirty="0">
                <a:solidFill>
                  <a:srgbClr val="DE6739"/>
                </a:solidFill>
                <a:effectLst/>
                <a:latin typeface="Tahoma" panose="020B0604030504040204" pitchFamily="34" charset="0"/>
                <a:ea typeface="Tahoma" panose="020B0604030504040204" pitchFamily="34" charset="0"/>
                <a:cs typeface="Tahoma" panose="020B0604030504040204" pitchFamily="34" charset="0"/>
              </a:rPr>
              <a:t>(ASPIRES, 2013)</a:t>
            </a:r>
          </a:p>
          <a:p>
            <a:pPr fontAlgn="base"/>
            <a:endParaRPr lang="en-GB" i="1" dirty="0">
              <a:solidFill>
                <a:srgbClr val="DE6739"/>
              </a:solidFill>
              <a:latin typeface="Tahoma" panose="020B0604030504040204" pitchFamily="34" charset="0"/>
              <a:ea typeface="Tahoma" panose="020B0604030504040204" pitchFamily="34" charset="0"/>
              <a:cs typeface="Tahoma" panose="020B0604030504040204" pitchFamily="34" charset="0"/>
            </a:endParaRPr>
          </a:p>
          <a:p>
            <a:pPr fontAlgn="base"/>
            <a:endParaRPr lang="en-GB" i="1"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D52CAEC0-52E6-5420-18F9-C9A7C7D62D4B}"/>
              </a:ext>
            </a:extLst>
          </p:cNvPr>
          <p:cNvSpPr txBox="1"/>
          <p:nvPr/>
        </p:nvSpPr>
        <p:spPr>
          <a:xfrm>
            <a:off x="557304" y="5723488"/>
            <a:ext cx="6271589" cy="707886"/>
          </a:xfrm>
          <a:prstGeom prst="rect">
            <a:avLst/>
          </a:prstGeom>
          <a:noFill/>
        </p:spPr>
        <p:txBody>
          <a:bodyPr wrap="none" rtlCol="0">
            <a:spAutoFit/>
          </a:bodyPr>
          <a:lstStyle/>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You can find out more about the Aspires project </a:t>
            </a:r>
            <a:r>
              <a:rPr lang="en-GB" sz="2000" dirty="0">
                <a:latin typeface="Tahoma" panose="020B0604030504040204" pitchFamily="34" charset="0"/>
                <a:ea typeface="Tahoma" panose="020B0604030504040204" pitchFamily="34" charset="0"/>
                <a:cs typeface="Tahoma" panose="020B0604030504040204" pitchFamily="34" charset="0"/>
                <a:hlinkClick r:id="rId6"/>
              </a:rPr>
              <a:t>here</a:t>
            </a: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a:t>
            </a:r>
          </a:p>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Some further background research can be found </a:t>
            </a: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hlinkClick r:id="rId7"/>
              </a:rPr>
              <a:t>here</a:t>
            </a: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a:t>
            </a:r>
          </a:p>
        </p:txBody>
      </p:sp>
      <p:pic>
        <p:nvPicPr>
          <p:cNvPr id="7" name="Online Media 6" descr="Sparking science diversity and participation with science capital">
            <a:hlinkClick r:id="" action="ppaction://media"/>
            <a:extLst>
              <a:ext uri="{FF2B5EF4-FFF2-40B4-BE49-F238E27FC236}">
                <a16:creationId xmlns:a16="http://schemas.microsoft.com/office/drawing/2014/main" id="{20DC631D-628A-BB49-331A-359186B76F60}"/>
              </a:ext>
            </a:extLst>
          </p:cNvPr>
          <p:cNvPicPr>
            <a:picLocks noRot="1" noChangeAspect="1"/>
          </p:cNvPicPr>
          <p:nvPr>
            <a:videoFile r:link="rId2"/>
          </p:nvPr>
        </p:nvPicPr>
        <p:blipFill>
          <a:blip r:embed="rId8"/>
          <a:stretch>
            <a:fillRect/>
          </a:stretch>
        </p:blipFill>
        <p:spPr>
          <a:xfrm>
            <a:off x="7870156" y="3469105"/>
            <a:ext cx="3420151" cy="1932386"/>
          </a:xfrm>
          <a:prstGeom prst="rect">
            <a:avLst/>
          </a:prstGeom>
        </p:spPr>
      </p:pic>
      <p:pic>
        <p:nvPicPr>
          <p:cNvPr id="2" name="Picture 1">
            <a:extLst>
              <a:ext uri="{FF2B5EF4-FFF2-40B4-BE49-F238E27FC236}">
                <a16:creationId xmlns:a16="http://schemas.microsoft.com/office/drawing/2014/main" id="{D214FBAE-E0F1-BAEC-BE41-3073EF89B268}"/>
              </a:ext>
            </a:extLst>
          </p:cNvPr>
          <p:cNvPicPr>
            <a:picLocks noChangeAspect="1"/>
          </p:cNvPicPr>
          <p:nvPr/>
        </p:nvPicPr>
        <p:blipFill>
          <a:blip r:embed="rId9"/>
          <a:stretch>
            <a:fillRect/>
          </a:stretch>
        </p:blipFill>
        <p:spPr>
          <a:xfrm>
            <a:off x="577687" y="3469105"/>
            <a:ext cx="3591961" cy="1932384"/>
          </a:xfrm>
          <a:prstGeom prst="rect">
            <a:avLst/>
          </a:prstGeom>
        </p:spPr>
      </p:pic>
      <p:sp>
        <p:nvSpPr>
          <p:cNvPr id="10" name="TextBox 9">
            <a:extLst>
              <a:ext uri="{FF2B5EF4-FFF2-40B4-BE49-F238E27FC236}">
                <a16:creationId xmlns:a16="http://schemas.microsoft.com/office/drawing/2014/main" id="{A53B21B4-63DB-3B61-2640-62C906092FC9}"/>
              </a:ext>
            </a:extLst>
          </p:cNvPr>
          <p:cNvSpPr txBox="1"/>
          <p:nvPr/>
        </p:nvSpPr>
        <p:spPr>
          <a:xfrm>
            <a:off x="577686" y="1555548"/>
            <a:ext cx="11322765" cy="523220"/>
          </a:xfrm>
          <a:prstGeom prst="rect">
            <a:avLst/>
          </a:prstGeom>
          <a:noFill/>
        </p:spPr>
        <p:txBody>
          <a:bodyPr wrap="square">
            <a:spAutoFit/>
          </a:bodyPr>
          <a:lstStyle/>
          <a:p>
            <a:r>
              <a:rPr lang="en-GB" sz="2800" b="1" dirty="0">
                <a:solidFill>
                  <a:srgbClr val="404A60"/>
                </a:solidFill>
                <a:latin typeface="Arial" panose="020B0604020202020204" pitchFamily="34" charset="0"/>
                <a:ea typeface="+mj-ea"/>
                <a:cs typeface="Arial" panose="020B0604020202020204" pitchFamily="34" charset="0"/>
              </a:rPr>
              <a:t>Seeing the bigger picture through the Science Capital approach</a:t>
            </a:r>
          </a:p>
        </p:txBody>
      </p:sp>
    </p:spTree>
    <p:extLst>
      <p:ext uri="{BB962C8B-B14F-4D97-AF65-F5344CB8AC3E}">
        <p14:creationId xmlns:p14="http://schemas.microsoft.com/office/powerpoint/2010/main" val="251732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A67228-956E-4FFD-3964-90B021F90175}"/>
              </a:ext>
            </a:extLst>
          </p:cNvPr>
          <p:cNvSpPr>
            <a:spLocks noChangeArrowheads="1"/>
          </p:cNvSpPr>
          <p:nvPr/>
        </p:nvSpPr>
        <p:spPr bwMode="auto">
          <a:xfrm>
            <a:off x="5460810" y="2232258"/>
            <a:ext cx="633870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A60"/>
                </a:solidFill>
                <a:effectLst/>
                <a:latin typeface="Tahoma" panose="020B0604030504040204" pitchFamily="34" charset="0"/>
                <a:ea typeface="Tahoma" panose="020B0604030504040204" pitchFamily="34" charset="0"/>
                <a:cs typeface="Tahoma" panose="020B0604030504040204" pitchFamily="34" charset="0"/>
              </a:rPr>
              <a:t>Science capital incorporates an individual’s science-related resources and their habitus, or attitudes and way of thinkin</a:t>
            </a:r>
            <a:r>
              <a:rPr lang="en-US" altLang="en-US" sz="2000" dirty="0">
                <a:solidFill>
                  <a:srgbClr val="404A60"/>
                </a:solidFill>
                <a:latin typeface="Tahoma" panose="020B0604030504040204" pitchFamily="34" charset="0"/>
                <a:ea typeface="Tahoma" panose="020B0604030504040204" pitchFamily="34" charset="0"/>
                <a:cs typeface="Tahoma" panose="020B0604030504040204" pitchFamily="34" charset="0"/>
              </a:rPr>
              <a:t>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404A6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A60"/>
                </a:solidFill>
                <a:effectLst/>
                <a:latin typeface="Tahoma" panose="020B0604030504040204" pitchFamily="34" charset="0"/>
                <a:ea typeface="Tahoma" panose="020B0604030504040204" pitchFamily="34" charset="0"/>
                <a:cs typeface="Tahoma" panose="020B0604030504040204" pitchFamily="34" charset="0"/>
              </a:rPr>
              <a:t>It can be useful to think of science capital as a bag you carry throughout life that contains all your science or even STEM related knowledge (what you know), attitudes (what you think), experiences (what you do) and contacts (who you know).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A60"/>
                </a:solidFill>
                <a:effectLst/>
                <a:latin typeface="Tahoma" panose="020B0604030504040204" pitchFamily="34" charset="0"/>
                <a:ea typeface="Tahoma" panose="020B0604030504040204" pitchFamily="34" charset="0"/>
                <a:cs typeface="Tahoma" panose="020B0604030504040204" pitchFamily="34" charset="0"/>
              </a:rPr>
              <a:t>                                                   </a:t>
            </a:r>
          </a:p>
        </p:txBody>
      </p:sp>
      <p:pic>
        <p:nvPicPr>
          <p:cNvPr id="1027" name="Picture 3" descr="page7image22927664">
            <a:extLst>
              <a:ext uri="{FF2B5EF4-FFF2-40B4-BE49-F238E27FC236}">
                <a16:creationId xmlns:a16="http://schemas.microsoft.com/office/drawing/2014/main" id="{68D7EE0F-FAF6-964E-373F-CE7372110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1877629"/>
            <a:ext cx="4147814" cy="36660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AEDF46-E62F-7A2D-CC05-6B0A10618F03}"/>
              </a:ext>
            </a:extLst>
          </p:cNvPr>
          <p:cNvSpPr txBox="1"/>
          <p:nvPr/>
        </p:nvSpPr>
        <p:spPr>
          <a:xfrm>
            <a:off x="728663" y="600137"/>
            <a:ext cx="5433598" cy="1200329"/>
          </a:xfrm>
          <a:prstGeom prst="rect">
            <a:avLst/>
          </a:prstGeom>
          <a:noFill/>
        </p:spPr>
        <p:txBody>
          <a:bodyPr wrap="square">
            <a:spAutoFit/>
          </a:bodyPr>
          <a:lstStyle/>
          <a:p>
            <a:r>
              <a:rPr lang="en-GB" sz="3600" b="1" dirty="0">
                <a:solidFill>
                  <a:srgbClr val="404A60"/>
                </a:solidFill>
                <a:latin typeface="Arial" panose="020B0604020202020204" pitchFamily="34" charset="0"/>
                <a:ea typeface="+mj-ea"/>
                <a:cs typeface="Arial" panose="020B0604020202020204" pitchFamily="34" charset="0"/>
              </a:rPr>
              <a:t>The ideas behind Science Capital</a:t>
            </a:r>
          </a:p>
        </p:txBody>
      </p:sp>
    </p:spTree>
    <p:extLst>
      <p:ext uri="{BB962C8B-B14F-4D97-AF65-F5344CB8AC3E}">
        <p14:creationId xmlns:p14="http://schemas.microsoft.com/office/powerpoint/2010/main" val="1378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FF116B-293E-69D3-BF53-799284C4C50E}"/>
              </a:ext>
            </a:extLst>
          </p:cNvPr>
          <p:cNvPicPr>
            <a:picLocks noChangeAspect="1"/>
          </p:cNvPicPr>
          <p:nvPr/>
        </p:nvPicPr>
        <p:blipFill>
          <a:blip r:embed="rId3"/>
          <a:stretch>
            <a:fillRect/>
          </a:stretch>
        </p:blipFill>
        <p:spPr>
          <a:xfrm>
            <a:off x="640080" y="2280712"/>
            <a:ext cx="4545695" cy="4037538"/>
          </a:xfrm>
          <a:prstGeom prst="rect">
            <a:avLst/>
          </a:prstGeom>
        </p:spPr>
      </p:pic>
      <p:sp>
        <p:nvSpPr>
          <p:cNvPr id="4" name="TextBox 3">
            <a:extLst>
              <a:ext uri="{FF2B5EF4-FFF2-40B4-BE49-F238E27FC236}">
                <a16:creationId xmlns:a16="http://schemas.microsoft.com/office/drawing/2014/main" id="{909A67A9-08CB-7080-D4E2-AB9766158B39}"/>
              </a:ext>
            </a:extLst>
          </p:cNvPr>
          <p:cNvSpPr txBox="1"/>
          <p:nvPr/>
        </p:nvSpPr>
        <p:spPr>
          <a:xfrm>
            <a:off x="5323562" y="2548970"/>
            <a:ext cx="6334368" cy="1938992"/>
          </a:xfrm>
          <a:prstGeom prst="rect">
            <a:avLst/>
          </a:prstGeom>
          <a:noFill/>
        </p:spPr>
        <p:txBody>
          <a:bodyPr wrap="square">
            <a:spAutoFit/>
          </a:bodyPr>
          <a:lstStyle/>
          <a:p>
            <a:r>
              <a:rPr lang="en-GB" sz="2000" b="0" dirty="0">
                <a:effectLst/>
                <a:latin typeface="Proxima Nova" panose="02000506030000020004" pitchFamily="2" charset="0"/>
              </a:rPr>
              <a:t>The science capital teaching approach is based on the foundation of </a:t>
            </a:r>
            <a:r>
              <a:rPr lang="en-GB" sz="2000" b="1" i="1" dirty="0">
                <a:effectLst/>
                <a:latin typeface="Proxima Nova" panose="02000506030000020004" pitchFamily="2" charset="0"/>
              </a:rPr>
              <a:t>broadening what counts </a:t>
            </a:r>
            <a:r>
              <a:rPr lang="en-GB" sz="2000" b="0" dirty="0">
                <a:effectLst/>
                <a:latin typeface="Proxima Nova" panose="02000506030000020004" pitchFamily="2" charset="0"/>
              </a:rPr>
              <a:t>and the three pillars: </a:t>
            </a:r>
            <a:r>
              <a:rPr lang="en-GB" sz="2000" b="1" i="1" dirty="0">
                <a:effectLst/>
                <a:latin typeface="Proxima Nova" panose="02000506030000020004" pitchFamily="2" charset="0"/>
              </a:rPr>
              <a:t>personalising and localising</a:t>
            </a:r>
            <a:r>
              <a:rPr lang="en-GB" sz="2000" b="0" dirty="0">
                <a:effectLst/>
                <a:latin typeface="Proxima Nova" panose="02000506030000020004" pitchFamily="2" charset="0"/>
              </a:rPr>
              <a:t>, </a:t>
            </a:r>
            <a:r>
              <a:rPr lang="en-GB" sz="2000" b="1" i="1" dirty="0">
                <a:effectLst/>
                <a:latin typeface="Proxima Nova" panose="02000506030000020004" pitchFamily="2" charset="0"/>
              </a:rPr>
              <a:t>eliciting, valuing and linking </a:t>
            </a:r>
            <a:r>
              <a:rPr lang="en-GB" sz="2000" b="0" dirty="0">
                <a:effectLst/>
                <a:latin typeface="Proxima Nova" panose="02000506030000020004" pitchFamily="2" charset="0"/>
              </a:rPr>
              <a:t>and </a:t>
            </a:r>
            <a:r>
              <a:rPr lang="en-GB" sz="2000" b="1" i="1" dirty="0">
                <a:effectLst/>
                <a:latin typeface="Proxima Nova" panose="02000506030000020004" pitchFamily="2" charset="0"/>
              </a:rPr>
              <a:t>building the science capital dimensions. </a:t>
            </a:r>
          </a:p>
          <a:p>
            <a:endParaRPr lang="en-GB" sz="2000" dirty="0">
              <a:latin typeface="Century Gothic" panose="020B0502020202020204" pitchFamily="34" charset="0"/>
            </a:endParaRPr>
          </a:p>
        </p:txBody>
      </p:sp>
      <p:sp>
        <p:nvSpPr>
          <p:cNvPr id="6" name="TextBox 5">
            <a:extLst>
              <a:ext uri="{FF2B5EF4-FFF2-40B4-BE49-F238E27FC236}">
                <a16:creationId xmlns:a16="http://schemas.microsoft.com/office/drawing/2014/main" id="{2B4FBC3E-7ACB-499F-A953-3259B712003B}"/>
              </a:ext>
            </a:extLst>
          </p:cNvPr>
          <p:cNvSpPr txBox="1"/>
          <p:nvPr/>
        </p:nvSpPr>
        <p:spPr>
          <a:xfrm>
            <a:off x="640080" y="1110287"/>
            <a:ext cx="5135078" cy="1077218"/>
          </a:xfrm>
          <a:prstGeom prst="rect">
            <a:avLst/>
          </a:prstGeom>
          <a:noFill/>
        </p:spPr>
        <p:txBody>
          <a:bodyPr wrap="square">
            <a:spAutoFit/>
          </a:bodyPr>
          <a:lstStyle/>
          <a:p>
            <a:r>
              <a:rPr lang="en-GB" sz="3200" dirty="0">
                <a:solidFill>
                  <a:srgbClr val="303849"/>
                </a:solidFill>
                <a:latin typeface="League Gothic" pitchFamily="2" charset="0"/>
                <a:ea typeface="+mj-ea"/>
                <a:cs typeface="+mj-cs"/>
              </a:rPr>
              <a:t>The Science Capital teaching approach: A quick overview</a:t>
            </a:r>
          </a:p>
        </p:txBody>
      </p:sp>
      <p:sp>
        <p:nvSpPr>
          <p:cNvPr id="3" name="TextBox 2">
            <a:extLst>
              <a:ext uri="{FF2B5EF4-FFF2-40B4-BE49-F238E27FC236}">
                <a16:creationId xmlns:a16="http://schemas.microsoft.com/office/drawing/2014/main" id="{873377F9-53F1-0332-EF0B-DC6F7EA17605}"/>
              </a:ext>
            </a:extLst>
          </p:cNvPr>
          <p:cNvSpPr txBox="1"/>
          <p:nvPr/>
        </p:nvSpPr>
        <p:spPr>
          <a:xfrm>
            <a:off x="5323562" y="4884560"/>
            <a:ext cx="6081723" cy="646331"/>
          </a:xfrm>
          <a:prstGeom prst="rect">
            <a:avLst/>
          </a:prstGeom>
          <a:noFill/>
        </p:spPr>
        <p:txBody>
          <a:bodyPr wrap="square" rtlCol="0">
            <a:spAutoFit/>
          </a:bodyPr>
          <a:lstStyle/>
          <a:p>
            <a:r>
              <a:rPr lang="en-GB" b="1" dirty="0">
                <a:solidFill>
                  <a:srgbClr val="404A60"/>
                </a:solidFill>
              </a:rPr>
              <a:t>Useful links:</a:t>
            </a:r>
          </a:p>
          <a:p>
            <a:r>
              <a:rPr lang="en-GB" dirty="0">
                <a:hlinkClick r:id="rId4"/>
              </a:rPr>
              <a:t>Aspires Research</a:t>
            </a:r>
            <a:endParaRPr lang="en-GB" dirty="0"/>
          </a:p>
        </p:txBody>
      </p:sp>
    </p:spTree>
    <p:extLst>
      <p:ext uri="{BB962C8B-B14F-4D97-AF65-F5344CB8AC3E}">
        <p14:creationId xmlns:p14="http://schemas.microsoft.com/office/powerpoint/2010/main" val="269082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DFDF3C-FEAD-AC46-1873-F44D329352F5}"/>
              </a:ext>
            </a:extLst>
          </p:cNvPr>
          <p:cNvSpPr txBox="1"/>
          <p:nvPr/>
        </p:nvSpPr>
        <p:spPr>
          <a:xfrm>
            <a:off x="591502" y="1340048"/>
            <a:ext cx="7123747" cy="5211683"/>
          </a:xfrm>
          <a:prstGeom prst="rect">
            <a:avLst/>
          </a:prstGeom>
          <a:noFill/>
        </p:spPr>
        <p:txBody>
          <a:bodyPr wrap="square">
            <a:spAutoFit/>
          </a:bodyPr>
          <a:lstStyle/>
          <a:p>
            <a:r>
              <a:rPr lang="en-GB" b="1" dirty="0">
                <a:solidFill>
                  <a:srgbClr val="A8B23F"/>
                </a:solidFill>
                <a:latin typeface="Arial" panose="020B0604020202020204" pitchFamily="34" charset="0"/>
                <a:cs typeface="Arial" panose="020B0604020202020204" pitchFamily="34" charset="0"/>
              </a:rPr>
              <a:t>Teachers broaden what counts by: </a:t>
            </a:r>
          </a:p>
          <a:p>
            <a:pPr marL="285750" indent="-285750">
              <a:spcAft>
                <a:spcPts val="400"/>
              </a:spcAft>
              <a:buFont typeface="Arial" panose="020B0604020202020204" pitchFamily="34" charset="0"/>
              <a:buChar char="•"/>
            </a:pPr>
            <a:endParaRPr lang="en-GB" sz="1600" b="1" dirty="0">
              <a:solidFill>
                <a:srgbClr val="A8B23F"/>
              </a:solidFill>
              <a:latin typeface="Arial" panose="020B0604020202020204" pitchFamily="34" charset="0"/>
              <a:cs typeface="Arial" panose="020B0604020202020204" pitchFamily="34" charset="0"/>
            </a:endParaRPr>
          </a:p>
          <a:p>
            <a:pPr marL="285750" indent="-28575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Establishing class ground rules where all student contributions are welcome and respected. </a:t>
            </a:r>
          </a:p>
          <a:p>
            <a:pPr marL="285750" indent="-28575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Regularly reviewing student participation and ensuring that certain students do not dominate or prevent others from speaking. </a:t>
            </a:r>
          </a:p>
          <a:p>
            <a:pPr marL="285750" indent="-28575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Creating opportunities for students to express themselves in ways they feel comfortable. </a:t>
            </a:r>
          </a:p>
          <a:p>
            <a:pPr marL="285750" indent="-28575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Highlighting the scientific nature of different sorts of contributions. </a:t>
            </a:r>
          </a:p>
          <a:p>
            <a:pPr marL="285750" indent="-28575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Talking about different types of people who work in science or science-related jobs, showcasing examples in wall displays. </a:t>
            </a:r>
          </a:p>
          <a:p>
            <a:pPr marL="285750" indent="-28575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Helping to broaden students’ views of what counts as doing science in the classroom – so that curiosity, questioning, sharing experiences and relating to science through personal experience are valued. It’s not just about getting the right answer. </a:t>
            </a:r>
          </a:p>
          <a:p>
            <a:pPr marL="285750" indent="-28575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Challenging the stereotype that science is only for certain sorts of students. </a:t>
            </a:r>
          </a:p>
          <a:p>
            <a:pPr marL="285750" indent="-28575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Regularly discussing ways to encourage more students to participate with colleagues. </a:t>
            </a:r>
          </a:p>
        </p:txBody>
      </p:sp>
      <p:pic>
        <p:nvPicPr>
          <p:cNvPr id="3073" name="Picture 1" descr="page20image1771891360">
            <a:extLst>
              <a:ext uri="{FF2B5EF4-FFF2-40B4-BE49-F238E27FC236}">
                <a16:creationId xmlns:a16="http://schemas.microsoft.com/office/drawing/2014/main" id="{6E26AC96-23A0-6D1D-4960-381CACB03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49" y="2429326"/>
            <a:ext cx="4467860" cy="41429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FC52F7-842D-7818-8E66-AB4F2B33E2CF}"/>
              </a:ext>
            </a:extLst>
          </p:cNvPr>
          <p:cNvSpPr txBox="1"/>
          <p:nvPr/>
        </p:nvSpPr>
        <p:spPr>
          <a:xfrm>
            <a:off x="529861" y="306269"/>
            <a:ext cx="6137910" cy="830997"/>
          </a:xfrm>
          <a:prstGeom prst="rect">
            <a:avLst/>
          </a:prstGeom>
          <a:noFill/>
        </p:spPr>
        <p:txBody>
          <a:bodyPr wrap="square">
            <a:spAutoFit/>
          </a:bodyPr>
          <a:lstStyle/>
          <a:p>
            <a:r>
              <a:rPr lang="en-GB" sz="2400" b="1" dirty="0">
                <a:solidFill>
                  <a:srgbClr val="A8B23F"/>
                </a:solidFill>
                <a:effectLst/>
                <a:latin typeface="Arial" panose="020B0604020202020204" pitchFamily="34" charset="0"/>
                <a:cs typeface="Arial" panose="020B0604020202020204" pitchFamily="34" charset="0"/>
              </a:rPr>
              <a:t>FOUNDATION: </a:t>
            </a:r>
            <a:endParaRPr lang="en-GB" sz="2400" dirty="0">
              <a:latin typeface="Arial" panose="020B0604020202020204" pitchFamily="34" charset="0"/>
              <a:cs typeface="Arial" panose="020B0604020202020204" pitchFamily="34" charset="0"/>
            </a:endParaRPr>
          </a:p>
          <a:p>
            <a:r>
              <a:rPr lang="en-GB" sz="2400" b="1" dirty="0">
                <a:solidFill>
                  <a:srgbClr val="A8B23F"/>
                </a:solidFill>
                <a:latin typeface="Arial" panose="020B0604020202020204" pitchFamily="34" charset="0"/>
                <a:cs typeface="Arial" panose="020B0604020202020204" pitchFamily="34" charset="0"/>
              </a:rPr>
              <a:t>Broadening what counts </a:t>
            </a:r>
          </a:p>
        </p:txBody>
      </p:sp>
      <p:pic>
        <p:nvPicPr>
          <p:cNvPr id="7" name="Picture 6">
            <a:extLst>
              <a:ext uri="{FF2B5EF4-FFF2-40B4-BE49-F238E27FC236}">
                <a16:creationId xmlns:a16="http://schemas.microsoft.com/office/drawing/2014/main" id="{43F828C5-22C8-2E61-FC5C-BFA76AECDBAA}"/>
              </a:ext>
            </a:extLst>
          </p:cNvPr>
          <p:cNvPicPr>
            <a:picLocks noChangeAspect="1"/>
          </p:cNvPicPr>
          <p:nvPr/>
        </p:nvPicPr>
        <p:blipFill>
          <a:blip r:embed="rId3"/>
          <a:stretch>
            <a:fillRect/>
          </a:stretch>
        </p:blipFill>
        <p:spPr>
          <a:xfrm>
            <a:off x="9083040" y="1340048"/>
            <a:ext cx="1764030" cy="1521908"/>
          </a:xfrm>
          <a:prstGeom prst="rect">
            <a:avLst/>
          </a:prstGeom>
        </p:spPr>
      </p:pic>
    </p:spTree>
    <p:extLst>
      <p:ext uri="{BB962C8B-B14F-4D97-AF65-F5344CB8AC3E}">
        <p14:creationId xmlns:p14="http://schemas.microsoft.com/office/powerpoint/2010/main" val="43584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0AE027-8001-1209-8437-99CE9CE8672B}"/>
              </a:ext>
            </a:extLst>
          </p:cNvPr>
          <p:cNvPicPr>
            <a:picLocks noChangeAspect="1"/>
          </p:cNvPicPr>
          <p:nvPr/>
        </p:nvPicPr>
        <p:blipFill>
          <a:blip r:embed="rId2"/>
          <a:stretch>
            <a:fillRect/>
          </a:stretch>
        </p:blipFill>
        <p:spPr>
          <a:xfrm>
            <a:off x="7797799" y="1524515"/>
            <a:ext cx="3681627" cy="3317109"/>
          </a:xfrm>
          <a:prstGeom prst="rect">
            <a:avLst/>
          </a:prstGeom>
        </p:spPr>
      </p:pic>
      <p:sp>
        <p:nvSpPr>
          <p:cNvPr id="4" name="TextBox 3">
            <a:extLst>
              <a:ext uri="{FF2B5EF4-FFF2-40B4-BE49-F238E27FC236}">
                <a16:creationId xmlns:a16="http://schemas.microsoft.com/office/drawing/2014/main" id="{D82F88DA-3536-D523-5884-17D925ECB1B6}"/>
              </a:ext>
            </a:extLst>
          </p:cNvPr>
          <p:cNvSpPr txBox="1"/>
          <p:nvPr/>
        </p:nvSpPr>
        <p:spPr>
          <a:xfrm>
            <a:off x="964568" y="2265968"/>
            <a:ext cx="6097904" cy="2123658"/>
          </a:xfrm>
          <a:prstGeom prst="rect">
            <a:avLst/>
          </a:prstGeom>
          <a:noFill/>
        </p:spPr>
        <p:txBody>
          <a:bodyPr wrap="square">
            <a:spAutoFit/>
          </a:bodyPr>
          <a:lstStyle/>
          <a:p>
            <a:r>
              <a:rPr lang="en-GB" sz="2400" dirty="0">
                <a:solidFill>
                  <a:srgbClr val="1499AA"/>
                </a:solidFill>
                <a:effectLst/>
                <a:latin typeface="Arial" panose="020B0604020202020204" pitchFamily="34" charset="0"/>
                <a:cs typeface="Arial" panose="020B0604020202020204" pitchFamily="34" charset="0"/>
              </a:rPr>
              <a:t>Teachers personalise and localise by: </a:t>
            </a:r>
            <a:endParaRPr lang="en-GB" dirty="0">
              <a:latin typeface="Arial" panose="020B0604020202020204" pitchFamily="34" charset="0"/>
              <a:cs typeface="Arial" panose="020B0604020202020204" pitchFamily="34" charset="0"/>
            </a:endParaRPr>
          </a:p>
          <a:p>
            <a:endParaRPr lang="en-GB" b="0" dirty="0">
              <a:solidFill>
                <a:srgbClr val="1499AA"/>
              </a:solidFill>
              <a:latin typeface="Proxima Nova" panose="02000506030000020004" pitchFamily="2" charset="0"/>
            </a:endParaRPr>
          </a:p>
          <a:p>
            <a:pPr marL="285750" indent="-285750">
              <a:buFont typeface="Wingdings" pitchFamily="2" charset="2"/>
              <a:buChar char="§"/>
            </a:pPr>
            <a:r>
              <a:rPr lang="en-GB" sz="1800" b="0" dirty="0">
                <a:solidFill>
                  <a:srgbClr val="404A60"/>
                </a:solidFill>
                <a:effectLst/>
                <a:latin typeface="Tahoma" panose="020B0604030504040204" pitchFamily="34" charset="0"/>
                <a:ea typeface="Tahoma" panose="020B0604030504040204" pitchFamily="34" charset="0"/>
                <a:cs typeface="Tahoma" panose="020B0604030504040204" pitchFamily="34" charset="0"/>
              </a:rPr>
              <a:t>Building on their knowledge of students’ interests, aspirations, local communities and past experiences. </a:t>
            </a:r>
            <a:endParaRPr lang="en-GB" dirty="0">
              <a:solidFill>
                <a:srgbClr val="404A6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
            </a:pPr>
            <a:endParaRPr lang="en-GB" b="0" dirty="0">
              <a:solidFill>
                <a:srgbClr val="404A6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
            </a:pPr>
            <a:r>
              <a:rPr lang="en-GB" sz="1800" b="0" dirty="0">
                <a:solidFill>
                  <a:srgbClr val="404A60"/>
                </a:solidFill>
                <a:effectLst/>
                <a:latin typeface="Tahoma" panose="020B0604030504040204" pitchFamily="34" charset="0"/>
                <a:ea typeface="Tahoma" panose="020B0604030504040204" pitchFamily="34" charset="0"/>
                <a:cs typeface="Tahoma" panose="020B0604030504040204" pitchFamily="34" charset="0"/>
              </a:rPr>
              <a:t>Using examples and settings that are familiar and local to students as ‘hooks’ into the science content. </a:t>
            </a:r>
            <a:endParaRPr lang="en-GB" dirty="0">
              <a:solidFill>
                <a:srgbClr val="404A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6B14E36E-532D-B254-A6F2-36CE087DC320}"/>
              </a:ext>
            </a:extLst>
          </p:cNvPr>
          <p:cNvSpPr txBox="1"/>
          <p:nvPr/>
        </p:nvSpPr>
        <p:spPr>
          <a:xfrm>
            <a:off x="964568" y="1037172"/>
            <a:ext cx="4738798" cy="954107"/>
          </a:xfrm>
          <a:prstGeom prst="rect">
            <a:avLst/>
          </a:prstGeom>
          <a:noFill/>
        </p:spPr>
        <p:txBody>
          <a:bodyPr wrap="none" rtlCol="0">
            <a:spAutoFit/>
          </a:bodyPr>
          <a:lstStyle/>
          <a:p>
            <a:r>
              <a:rPr lang="en-GB" sz="2800" b="1" dirty="0">
                <a:solidFill>
                  <a:srgbClr val="1499AA"/>
                </a:solidFill>
                <a:latin typeface="Arial" panose="020B0604020202020204" pitchFamily="34" charset="0"/>
                <a:cs typeface="Arial" panose="020B0604020202020204" pitchFamily="34" charset="0"/>
              </a:rPr>
              <a:t>PILLAR ONE: </a:t>
            </a:r>
          </a:p>
          <a:p>
            <a:r>
              <a:rPr lang="en-GB" sz="2800" dirty="0">
                <a:solidFill>
                  <a:srgbClr val="1499AA"/>
                </a:solidFill>
                <a:latin typeface="Arial" panose="020B0604020202020204" pitchFamily="34" charset="0"/>
                <a:cs typeface="Arial" panose="020B0604020202020204" pitchFamily="34" charset="0"/>
              </a:rPr>
              <a:t>Personalising and localising </a:t>
            </a:r>
          </a:p>
        </p:txBody>
      </p:sp>
    </p:spTree>
    <p:extLst>
      <p:ext uri="{BB962C8B-B14F-4D97-AF65-F5344CB8AC3E}">
        <p14:creationId xmlns:p14="http://schemas.microsoft.com/office/powerpoint/2010/main" val="276688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B8D783-E1AE-42D4-6833-7D9BF6A64FB9}"/>
              </a:ext>
            </a:extLst>
          </p:cNvPr>
          <p:cNvSpPr txBox="1"/>
          <p:nvPr/>
        </p:nvSpPr>
        <p:spPr>
          <a:xfrm>
            <a:off x="877253" y="2067043"/>
            <a:ext cx="6097904" cy="3898503"/>
          </a:xfrm>
          <a:prstGeom prst="rect">
            <a:avLst/>
          </a:prstGeom>
          <a:noFill/>
        </p:spPr>
        <p:txBody>
          <a:bodyPr wrap="square">
            <a:spAutoFit/>
          </a:bodyPr>
          <a:lstStyle/>
          <a:p>
            <a:r>
              <a:rPr lang="en-GB" sz="2000" dirty="0">
                <a:solidFill>
                  <a:srgbClr val="EA844C"/>
                </a:solidFill>
                <a:latin typeface="Arial" panose="020B0604020202020204" pitchFamily="34" charset="0"/>
                <a:cs typeface="Arial" panose="020B0604020202020204" pitchFamily="34" charset="0"/>
              </a:rPr>
              <a:t>Teachers elicit, value and link by: </a:t>
            </a:r>
          </a:p>
          <a:p>
            <a:endParaRPr lang="en-GB" sz="2000" dirty="0">
              <a:solidFill>
                <a:srgbClr val="EA844C"/>
              </a:solidFill>
              <a:latin typeface="Proxima Nova" panose="02000506030000020004" pitchFamily="2" charset="0"/>
            </a:endParaRPr>
          </a:p>
          <a:p>
            <a:pPr marL="285750" indent="-285750">
              <a:spcAft>
                <a:spcPts val="400"/>
              </a:spcAft>
              <a:buFont typeface="Wingdings" pitchFamily="2" charset="2"/>
              <a:buChar char="§"/>
            </a:pPr>
            <a:r>
              <a:rPr lang="en-GB" sz="1600" dirty="0">
                <a:solidFill>
                  <a:srgbClr val="404A60"/>
                </a:solidFill>
                <a:latin typeface="Proxima Nova" panose="02000506030000020004" pitchFamily="2" charset="0"/>
              </a:rPr>
              <a:t>Inviting students to think about and share their own experiences or ways of understanding. </a:t>
            </a:r>
          </a:p>
          <a:p>
            <a:pPr marL="285750" indent="-285750">
              <a:spcAft>
                <a:spcPts val="400"/>
              </a:spcAft>
              <a:buFont typeface="Wingdings" pitchFamily="2" charset="2"/>
              <a:buChar char="§"/>
            </a:pPr>
            <a:r>
              <a:rPr lang="en-GB" sz="1600" dirty="0">
                <a:solidFill>
                  <a:srgbClr val="404A60"/>
                </a:solidFill>
                <a:latin typeface="Proxima Nova" panose="02000506030000020004" pitchFamily="2" charset="0"/>
              </a:rPr>
              <a:t>Regularly using open questions. </a:t>
            </a:r>
          </a:p>
          <a:p>
            <a:pPr marL="285750" indent="-285750">
              <a:spcAft>
                <a:spcPts val="400"/>
              </a:spcAft>
              <a:buFont typeface="Wingdings" pitchFamily="2" charset="2"/>
              <a:buChar char="§"/>
            </a:pPr>
            <a:r>
              <a:rPr lang="en-GB" sz="1600" dirty="0">
                <a:solidFill>
                  <a:srgbClr val="404A60"/>
                </a:solidFill>
                <a:latin typeface="Proxima Nova" panose="02000506030000020004" pitchFamily="2" charset="0"/>
              </a:rPr>
              <a:t>Sharing relevant examples from their own personal life experiences to help create an environment where all sorts of contributions are valid. </a:t>
            </a:r>
          </a:p>
          <a:p>
            <a:pPr marL="285750" indent="-285750">
              <a:spcAft>
                <a:spcPts val="400"/>
              </a:spcAft>
              <a:buFont typeface="Wingdings" pitchFamily="2" charset="2"/>
              <a:buChar char="§"/>
            </a:pPr>
            <a:r>
              <a:rPr lang="en-GB" sz="1600" dirty="0">
                <a:solidFill>
                  <a:srgbClr val="404A60"/>
                </a:solidFill>
                <a:latin typeface="Proxima Nova" panose="02000506030000020004" pitchFamily="2" charset="0"/>
              </a:rPr>
              <a:t>Finding ways of including quiet or shy students, such as allowing them to work in pairs or small groups prior to talking in front of the whole class, or accepting written contributions. </a:t>
            </a:r>
          </a:p>
          <a:p>
            <a:pPr marL="285750" indent="-285750">
              <a:spcAft>
                <a:spcPts val="400"/>
              </a:spcAft>
              <a:buFont typeface="Wingdings" pitchFamily="2" charset="2"/>
              <a:buChar char="§"/>
            </a:pPr>
            <a:r>
              <a:rPr lang="en-GB" sz="1600" dirty="0">
                <a:solidFill>
                  <a:srgbClr val="404A60"/>
                </a:solidFill>
                <a:latin typeface="Proxima Nova" panose="02000506030000020004" pitchFamily="2" charset="0"/>
              </a:rPr>
              <a:t>Being prepared to follow up on a student comment or question. Comments can be indicative of a student’s personal interest, and may also be of relevance to others in the class.</a:t>
            </a:r>
            <a:r>
              <a:rPr lang="en-GB" dirty="0">
                <a:solidFill>
                  <a:srgbClr val="404A60"/>
                </a:solidFill>
                <a:latin typeface="Proxima Nova" panose="02000506030000020004" pitchFamily="2" charset="0"/>
              </a:rPr>
              <a:t> </a:t>
            </a:r>
          </a:p>
        </p:txBody>
      </p:sp>
      <p:pic>
        <p:nvPicPr>
          <p:cNvPr id="4" name="Picture 3">
            <a:extLst>
              <a:ext uri="{FF2B5EF4-FFF2-40B4-BE49-F238E27FC236}">
                <a16:creationId xmlns:a16="http://schemas.microsoft.com/office/drawing/2014/main" id="{398F0E78-0332-A1CE-AF1E-98C9EBA63389}"/>
              </a:ext>
            </a:extLst>
          </p:cNvPr>
          <p:cNvPicPr>
            <a:picLocks noChangeAspect="1"/>
          </p:cNvPicPr>
          <p:nvPr/>
        </p:nvPicPr>
        <p:blipFill>
          <a:blip r:embed="rId2"/>
          <a:stretch>
            <a:fillRect/>
          </a:stretch>
        </p:blipFill>
        <p:spPr>
          <a:xfrm>
            <a:off x="7757624" y="2067044"/>
            <a:ext cx="4332776" cy="3847206"/>
          </a:xfrm>
          <a:prstGeom prst="rect">
            <a:avLst/>
          </a:prstGeom>
        </p:spPr>
      </p:pic>
      <p:sp>
        <p:nvSpPr>
          <p:cNvPr id="6" name="TextBox 5">
            <a:extLst>
              <a:ext uri="{FF2B5EF4-FFF2-40B4-BE49-F238E27FC236}">
                <a16:creationId xmlns:a16="http://schemas.microsoft.com/office/drawing/2014/main" id="{01C4AF18-05DA-BD97-76BA-CAB0DE358C17}"/>
              </a:ext>
            </a:extLst>
          </p:cNvPr>
          <p:cNvSpPr txBox="1"/>
          <p:nvPr/>
        </p:nvSpPr>
        <p:spPr>
          <a:xfrm>
            <a:off x="877253" y="892374"/>
            <a:ext cx="6097904" cy="830997"/>
          </a:xfrm>
          <a:prstGeom prst="rect">
            <a:avLst/>
          </a:prstGeom>
          <a:noFill/>
        </p:spPr>
        <p:txBody>
          <a:bodyPr wrap="square">
            <a:spAutoFit/>
          </a:bodyPr>
          <a:lstStyle/>
          <a:p>
            <a:r>
              <a:rPr lang="en-GB" sz="2400" b="1" dirty="0">
                <a:solidFill>
                  <a:srgbClr val="EA844C"/>
                </a:solidFill>
                <a:effectLst/>
                <a:latin typeface="Arial" panose="020B0604020202020204" pitchFamily="34" charset="0"/>
                <a:cs typeface="Arial" panose="020B0604020202020204" pitchFamily="34" charset="0"/>
              </a:rPr>
              <a:t>PILLAR TWO: </a:t>
            </a:r>
            <a:endParaRPr lang="en-GB" sz="2800" dirty="0">
              <a:latin typeface="Arial" panose="020B0604020202020204" pitchFamily="34" charset="0"/>
              <a:cs typeface="Arial" panose="020B0604020202020204" pitchFamily="34" charset="0"/>
            </a:endParaRPr>
          </a:p>
          <a:p>
            <a:r>
              <a:rPr lang="en-GB" sz="2400" dirty="0">
                <a:solidFill>
                  <a:srgbClr val="EA844C"/>
                </a:solidFill>
                <a:latin typeface="Arial" panose="020B0604020202020204" pitchFamily="34" charset="0"/>
                <a:cs typeface="Arial" panose="020B0604020202020204" pitchFamily="34" charset="0"/>
              </a:rPr>
              <a:t>Eliciting, valuing and linking </a:t>
            </a:r>
          </a:p>
        </p:txBody>
      </p:sp>
    </p:spTree>
    <p:extLst>
      <p:ext uri="{BB962C8B-B14F-4D97-AF65-F5344CB8AC3E}">
        <p14:creationId xmlns:p14="http://schemas.microsoft.com/office/powerpoint/2010/main" val="370218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347E2C-452A-8D36-6FBD-6FFB4AC46C22}"/>
              </a:ext>
            </a:extLst>
          </p:cNvPr>
          <p:cNvPicPr>
            <a:picLocks noChangeAspect="1"/>
          </p:cNvPicPr>
          <p:nvPr/>
        </p:nvPicPr>
        <p:blipFill rotWithShape="1">
          <a:blip r:embed="rId3"/>
          <a:srcRect l="10460" t="5413" r="8501" b="1529"/>
          <a:stretch/>
        </p:blipFill>
        <p:spPr>
          <a:xfrm>
            <a:off x="7525266" y="2017611"/>
            <a:ext cx="4077730" cy="3530484"/>
          </a:xfrm>
          <a:prstGeom prst="rect">
            <a:avLst/>
          </a:prstGeom>
        </p:spPr>
      </p:pic>
      <p:sp>
        <p:nvSpPr>
          <p:cNvPr id="4" name="TextBox 3">
            <a:extLst>
              <a:ext uri="{FF2B5EF4-FFF2-40B4-BE49-F238E27FC236}">
                <a16:creationId xmlns:a16="http://schemas.microsoft.com/office/drawing/2014/main" id="{BBA70E7E-5718-E2C3-8C1D-483D7D38819A}"/>
              </a:ext>
            </a:extLst>
          </p:cNvPr>
          <p:cNvSpPr txBox="1"/>
          <p:nvPr/>
        </p:nvSpPr>
        <p:spPr>
          <a:xfrm>
            <a:off x="922973" y="1045650"/>
            <a:ext cx="7009447" cy="954107"/>
          </a:xfrm>
          <a:prstGeom prst="rect">
            <a:avLst/>
          </a:prstGeom>
          <a:noFill/>
        </p:spPr>
        <p:txBody>
          <a:bodyPr wrap="square">
            <a:spAutoFit/>
          </a:bodyPr>
          <a:lstStyle/>
          <a:p>
            <a:r>
              <a:rPr lang="en-GB" sz="2800" b="1" dirty="0">
                <a:solidFill>
                  <a:srgbClr val="7C5693"/>
                </a:solidFill>
                <a:effectLst/>
                <a:latin typeface="Arial" panose="020B0604020202020204" pitchFamily="34" charset="0"/>
                <a:cs typeface="Arial" panose="020B0604020202020204" pitchFamily="34" charset="0"/>
              </a:rPr>
              <a:t>PILLAR THREE: </a:t>
            </a:r>
            <a:r>
              <a:rPr lang="en-GB" sz="2800" b="1" dirty="0">
                <a:solidFill>
                  <a:srgbClr val="7C5693"/>
                </a:solidFill>
                <a:latin typeface="Arial" panose="020B0604020202020204" pitchFamily="34" charset="0"/>
                <a:cs typeface="Arial" panose="020B0604020202020204" pitchFamily="34" charset="0"/>
              </a:rPr>
              <a:t> </a:t>
            </a:r>
          </a:p>
          <a:p>
            <a:r>
              <a:rPr lang="en-GB" sz="2800" dirty="0">
                <a:solidFill>
                  <a:srgbClr val="7C5693"/>
                </a:solidFill>
                <a:latin typeface="Arial" panose="020B0604020202020204" pitchFamily="34" charset="0"/>
                <a:cs typeface="Arial" panose="020B0604020202020204" pitchFamily="34" charset="0"/>
              </a:rPr>
              <a:t>Building the science capital dimensions </a:t>
            </a:r>
          </a:p>
        </p:txBody>
      </p:sp>
      <p:sp>
        <p:nvSpPr>
          <p:cNvPr id="10" name="TextBox 9">
            <a:extLst>
              <a:ext uri="{FF2B5EF4-FFF2-40B4-BE49-F238E27FC236}">
                <a16:creationId xmlns:a16="http://schemas.microsoft.com/office/drawing/2014/main" id="{0F19DFD6-01D1-91C5-72E8-079BC6AAA300}"/>
              </a:ext>
            </a:extLst>
          </p:cNvPr>
          <p:cNvSpPr txBox="1"/>
          <p:nvPr/>
        </p:nvSpPr>
        <p:spPr>
          <a:xfrm>
            <a:off x="922973" y="2603698"/>
            <a:ext cx="5974713" cy="2667397"/>
          </a:xfrm>
          <a:prstGeom prst="rect">
            <a:avLst/>
          </a:prstGeom>
          <a:noFill/>
        </p:spPr>
        <p:txBody>
          <a:bodyPr wrap="none" rtlCol="0">
            <a:spAutoFit/>
          </a:bodyPr>
          <a:lstStyle/>
          <a:p>
            <a:pPr marL="342900" indent="-34290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Developing scientific literacy </a:t>
            </a:r>
          </a:p>
          <a:p>
            <a:pPr marL="342900" indent="-34290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Promoting science-related attitudes, values and dispositions </a:t>
            </a:r>
          </a:p>
          <a:p>
            <a:pPr marL="342900" indent="-34290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Developing knowledge about the transferability of science </a:t>
            </a:r>
          </a:p>
          <a:p>
            <a:pPr marL="342900" indent="-34290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Understanding science media consumption </a:t>
            </a:r>
          </a:p>
          <a:p>
            <a:pPr marL="342900" indent="-34290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Participating in out-of- school science learning</a:t>
            </a:r>
            <a:b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b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contexts </a:t>
            </a:r>
          </a:p>
          <a:p>
            <a:pPr marL="342900" indent="-34290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Using family science skills, knowledge and qualifications</a:t>
            </a:r>
          </a:p>
          <a:p>
            <a:pPr marL="342900" indent="-34290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Knowing people in science-related roles </a:t>
            </a:r>
          </a:p>
          <a:p>
            <a:pPr marL="342900" indent="-342900">
              <a:spcAft>
                <a:spcPts val="400"/>
              </a:spcAft>
              <a:buFont typeface="Arial" panose="020B0604020202020204" pitchFamily="34" charset="0"/>
              <a:buChar char="•"/>
            </a:pPr>
            <a:r>
              <a:rPr lang="en-GB" sz="1600" dirty="0">
                <a:solidFill>
                  <a:srgbClr val="404A60"/>
                </a:solidFill>
                <a:latin typeface="Tahoma" panose="020B0604030504040204" pitchFamily="34" charset="0"/>
                <a:ea typeface="Tahoma" panose="020B0604030504040204" pitchFamily="34" charset="0"/>
                <a:cs typeface="Tahoma" panose="020B0604030504040204" pitchFamily="34" charset="0"/>
              </a:rPr>
              <a:t>Talking about science in everyday life </a:t>
            </a:r>
          </a:p>
        </p:txBody>
      </p:sp>
      <p:sp>
        <p:nvSpPr>
          <p:cNvPr id="11" name="TextBox 10">
            <a:extLst>
              <a:ext uri="{FF2B5EF4-FFF2-40B4-BE49-F238E27FC236}">
                <a16:creationId xmlns:a16="http://schemas.microsoft.com/office/drawing/2014/main" id="{AD490E06-E795-6EB6-2BD4-B1AB781A63E1}"/>
              </a:ext>
            </a:extLst>
          </p:cNvPr>
          <p:cNvSpPr txBox="1"/>
          <p:nvPr/>
        </p:nvSpPr>
        <p:spPr>
          <a:xfrm>
            <a:off x="922973" y="2077960"/>
            <a:ext cx="5733173" cy="369332"/>
          </a:xfrm>
          <a:prstGeom prst="rect">
            <a:avLst/>
          </a:prstGeom>
          <a:noFill/>
        </p:spPr>
        <p:txBody>
          <a:bodyPr wrap="none" rtlCol="0">
            <a:spAutoFit/>
          </a:bodyPr>
          <a:lstStyle/>
          <a:p>
            <a:r>
              <a:rPr lang="en-GB" b="1" dirty="0">
                <a:solidFill>
                  <a:srgbClr val="7C5693"/>
                </a:solidFill>
                <a:latin typeface="Arial" panose="020B0604020202020204" pitchFamily="34" charset="0"/>
                <a:cs typeface="Arial" panose="020B0604020202020204" pitchFamily="34" charset="0"/>
              </a:rPr>
              <a:t>Teachers build the science capital dimensions by: </a:t>
            </a:r>
          </a:p>
        </p:txBody>
      </p:sp>
      <p:sp>
        <p:nvSpPr>
          <p:cNvPr id="5" name="TextBox 4">
            <a:extLst>
              <a:ext uri="{FF2B5EF4-FFF2-40B4-BE49-F238E27FC236}">
                <a16:creationId xmlns:a16="http://schemas.microsoft.com/office/drawing/2014/main" id="{1A95A274-EBA7-96E3-4E88-1F77B3F9DD6A}"/>
              </a:ext>
            </a:extLst>
          </p:cNvPr>
          <p:cNvSpPr txBox="1"/>
          <p:nvPr/>
        </p:nvSpPr>
        <p:spPr>
          <a:xfrm>
            <a:off x="815546" y="5812350"/>
            <a:ext cx="5865901" cy="369332"/>
          </a:xfrm>
          <a:prstGeom prst="rect">
            <a:avLst/>
          </a:prstGeom>
          <a:noFill/>
        </p:spPr>
        <p:txBody>
          <a:bodyPr wrap="none" rtlCol="0">
            <a:spAutoFit/>
          </a:bodyPr>
          <a:lstStyle/>
          <a:p>
            <a:r>
              <a:rPr lang="en-GB" dirty="0">
                <a:solidFill>
                  <a:srgbClr val="404A60"/>
                </a:solidFill>
              </a:rPr>
              <a:t>More detailed resources can be found </a:t>
            </a:r>
            <a:r>
              <a:rPr lang="en-GB" dirty="0">
                <a:solidFill>
                  <a:srgbClr val="404A60"/>
                </a:solidFill>
                <a:hlinkClick r:id="rId4"/>
              </a:rPr>
              <a:t>here</a:t>
            </a:r>
            <a:r>
              <a:rPr lang="en-GB" dirty="0">
                <a:solidFill>
                  <a:srgbClr val="404A60"/>
                </a:solidFill>
              </a:rPr>
              <a:t>, courtesy of UCL.</a:t>
            </a:r>
          </a:p>
        </p:txBody>
      </p:sp>
    </p:spTree>
    <p:extLst>
      <p:ext uri="{BB962C8B-B14F-4D97-AF65-F5344CB8AC3E}">
        <p14:creationId xmlns:p14="http://schemas.microsoft.com/office/powerpoint/2010/main" val="223391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38e0c0e-9e92-40c9-b57e-e47c6f65fb1e">
      <Terms xmlns="http://schemas.microsoft.com/office/infopath/2007/PartnerControls"/>
    </lcf76f155ced4ddcb4097134ff3c332f>
    <TaxCatchAll xmlns="aa7c0b1b-f59d-4c28-9780-119c98508374" xsi:nil="true"/>
    <SharedWithUsers xmlns="aa7c0b1b-f59d-4c28-9780-119c98508374">
      <UserInfo>
        <DisplayName>Bryan Berry</DisplayName>
        <AccountId>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101EFF15F7244E92AF8F8111B31120" ma:contentTypeVersion="18" ma:contentTypeDescription="Create a new document." ma:contentTypeScope="" ma:versionID="59cd02b83c1c5381213f7ae3e51fe9cb">
  <xsd:schema xmlns:xsd="http://www.w3.org/2001/XMLSchema" xmlns:xs="http://www.w3.org/2001/XMLSchema" xmlns:p="http://schemas.microsoft.com/office/2006/metadata/properties" xmlns:ns2="e38e0c0e-9e92-40c9-b57e-e47c6f65fb1e" xmlns:ns3="aa7c0b1b-f59d-4c28-9780-119c98508374" targetNamespace="http://schemas.microsoft.com/office/2006/metadata/properties" ma:root="true" ma:fieldsID="e60c02aadde602450d6f1db347079bec" ns2:_="" ns3:_="">
    <xsd:import namespace="e38e0c0e-9e92-40c9-b57e-e47c6f65fb1e"/>
    <xsd:import namespace="aa7c0b1b-f59d-4c28-9780-119c985083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e0c0e-9e92-40c9-b57e-e47c6f65f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32281f-a131-4e30-9d9a-cf3e1e65cb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7c0b1b-f59d-4c28-9780-119c985083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c87fb8-af5a-4ca3-be9c-09c224aee55f}" ma:internalName="TaxCatchAll" ma:showField="CatchAllData" ma:web="aa7c0b1b-f59d-4c28-9780-119c985083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BA2EC1-F05B-4BDB-A481-CFB9BCA84424}">
  <ds:schemaRefs>
    <ds:schemaRef ds:uri="http://schemas.microsoft.com/sharepoint/v3/contenttype/forms"/>
  </ds:schemaRefs>
</ds:datastoreItem>
</file>

<file path=customXml/itemProps2.xml><?xml version="1.0" encoding="utf-8"?>
<ds:datastoreItem xmlns:ds="http://schemas.openxmlformats.org/officeDocument/2006/customXml" ds:itemID="{A6E8F1F0-D6F8-4B53-8BCD-4F60E702FA97}">
  <ds:schemaRefs>
    <ds:schemaRef ds:uri="http://schemas.microsoft.com/office/2006/documentManagement/types"/>
    <ds:schemaRef ds:uri="http://purl.org/dc/elements/1.1/"/>
    <ds:schemaRef ds:uri="http://purl.org/dc/terms/"/>
    <ds:schemaRef ds:uri="e38e0c0e-9e92-40c9-b57e-e47c6f65fb1e"/>
    <ds:schemaRef ds:uri="http://purl.org/dc/dcmitype/"/>
    <ds:schemaRef ds:uri="http://schemas.microsoft.com/office/infopath/2007/PartnerControls"/>
    <ds:schemaRef ds:uri="http://www.w3.org/XML/1998/namespace"/>
    <ds:schemaRef ds:uri="http://schemas.openxmlformats.org/package/2006/metadata/core-properties"/>
    <ds:schemaRef ds:uri="aa7c0b1b-f59d-4c28-9780-119c98508374"/>
    <ds:schemaRef ds:uri="http://schemas.microsoft.com/office/2006/metadata/properties"/>
  </ds:schemaRefs>
</ds:datastoreItem>
</file>

<file path=customXml/itemProps3.xml><?xml version="1.0" encoding="utf-8"?>
<ds:datastoreItem xmlns:ds="http://schemas.openxmlformats.org/officeDocument/2006/customXml" ds:itemID="{D1543ADE-C903-4608-AE41-32A8D3436E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e0c0e-9e92-40c9-b57e-e47c6f65fb1e"/>
    <ds:schemaRef ds:uri="aa7c0b1b-f59d-4c28-9780-119c985083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1582</TotalTime>
  <Words>992</Words>
  <Application>Microsoft Macintosh PowerPoint</Application>
  <PresentationFormat>Widescreen</PresentationFormat>
  <Paragraphs>94</Paragraphs>
  <Slides>10</Slides>
  <Notes>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Century Gothic</vt:lpstr>
      <vt:lpstr>League Gothic</vt:lpstr>
      <vt:lpstr>Proxima Nova</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Berry</dc:creator>
  <cp:lastModifiedBy>Bryan Berry</cp:lastModifiedBy>
  <cp:revision>51</cp:revision>
  <dcterms:created xsi:type="dcterms:W3CDTF">2022-08-08T13:25:09Z</dcterms:created>
  <dcterms:modified xsi:type="dcterms:W3CDTF">2024-05-27T09:48:46Z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0x01010033101EFF15F7244E92AF8F8111B31120</vt:lpwstr>
  </property>
  <property fmtid="{D5CDD505-2E9C-101B-9397-08002B2CF9AE}" pid="3" name="MediaServiceImageTags">
    <vt:lpwstr/>
  </property>
</Properties>
</file>