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3" r:id="rId6"/>
    <p:sldId id="261" r:id="rId7"/>
    <p:sldId id="264" r:id="rId8"/>
    <p:sldId id="265" r:id="rId9"/>
    <p:sldId id="262" r:id="rId10"/>
    <p:sldId id="266" r:id="rId11"/>
    <p:sldId id="267" r:id="rId12"/>
    <p:sldId id="268"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2CCF2E-557C-4B63-8D79-ADBF2F23DC6D}" v="68" dt="2022-03-29T15:22:25.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39" d="100"/>
          <a:sy n="39" d="100"/>
        </p:scale>
        <p:origin x="21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evor Plant" userId="5c5e395e-cceb-4cd5-92a9-a40438800e58" providerId="ADAL" clId="{182CCF2E-557C-4B63-8D79-ADBF2F23DC6D}"/>
    <pc:docChg chg="custSel addSld modSld">
      <pc:chgData name="Trevor Plant" userId="5c5e395e-cceb-4cd5-92a9-a40438800e58" providerId="ADAL" clId="{182CCF2E-557C-4B63-8D79-ADBF2F23DC6D}" dt="2022-03-29T15:22:25.866" v="439"/>
      <pc:docMkLst>
        <pc:docMk/>
      </pc:docMkLst>
      <pc:sldChg chg="modSp">
        <pc:chgData name="Trevor Plant" userId="5c5e395e-cceb-4cd5-92a9-a40438800e58" providerId="ADAL" clId="{182CCF2E-557C-4B63-8D79-ADBF2F23DC6D}" dt="2022-03-29T12:51:04.604" v="64" actId="114"/>
        <pc:sldMkLst>
          <pc:docMk/>
          <pc:sldMk cId="767413684" sldId="262"/>
        </pc:sldMkLst>
        <pc:spChg chg="mod">
          <ac:chgData name="Trevor Plant" userId="5c5e395e-cceb-4cd5-92a9-a40438800e58" providerId="ADAL" clId="{182CCF2E-557C-4B63-8D79-ADBF2F23DC6D}" dt="2022-03-29T12:51:04.604" v="64" actId="114"/>
          <ac:spMkLst>
            <pc:docMk/>
            <pc:sldMk cId="767413684" sldId="262"/>
            <ac:spMk id="6" creationId="{897BDE7A-7DA5-4181-D323-258C2203CC5E}"/>
          </ac:spMkLst>
        </pc:spChg>
      </pc:sldChg>
      <pc:sldChg chg="modSp">
        <pc:chgData name="Trevor Plant" userId="5c5e395e-cceb-4cd5-92a9-a40438800e58" providerId="ADAL" clId="{182CCF2E-557C-4B63-8D79-ADBF2F23DC6D}" dt="2022-03-29T12:50:22.134" v="62" actId="20577"/>
        <pc:sldMkLst>
          <pc:docMk/>
          <pc:sldMk cId="2712094498" sldId="264"/>
        </pc:sldMkLst>
        <pc:spChg chg="mod">
          <ac:chgData name="Trevor Plant" userId="5c5e395e-cceb-4cd5-92a9-a40438800e58" providerId="ADAL" clId="{182CCF2E-557C-4B63-8D79-ADBF2F23DC6D}" dt="2022-03-29T12:50:22.134" v="62" actId="20577"/>
          <ac:spMkLst>
            <pc:docMk/>
            <pc:sldMk cId="2712094498" sldId="264"/>
            <ac:spMk id="6" creationId="{897BDE7A-7DA5-4181-D323-258C2203CC5E}"/>
          </ac:spMkLst>
        </pc:spChg>
      </pc:sldChg>
      <pc:sldChg chg="addSp modSp new mod">
        <pc:chgData name="Trevor Plant" userId="5c5e395e-cceb-4cd5-92a9-a40438800e58" providerId="ADAL" clId="{182CCF2E-557C-4B63-8D79-ADBF2F23DC6D}" dt="2022-03-29T15:22:12.506" v="437"/>
        <pc:sldMkLst>
          <pc:docMk/>
          <pc:sldMk cId="608928176" sldId="266"/>
        </pc:sldMkLst>
        <pc:spChg chg="mod">
          <ac:chgData name="Trevor Plant" userId="5c5e395e-cceb-4cd5-92a9-a40438800e58" providerId="ADAL" clId="{182CCF2E-557C-4B63-8D79-ADBF2F23DC6D}" dt="2022-03-29T14:56:28.351" v="77" actId="20577"/>
          <ac:spMkLst>
            <pc:docMk/>
            <pc:sldMk cId="608928176" sldId="266"/>
            <ac:spMk id="2" creationId="{4BC32F8B-EC26-4A58-8294-9C01A6F00ECE}"/>
          </ac:spMkLst>
        </pc:spChg>
        <pc:spChg chg="mod">
          <ac:chgData name="Trevor Plant" userId="5c5e395e-cceb-4cd5-92a9-a40438800e58" providerId="ADAL" clId="{182CCF2E-557C-4B63-8D79-ADBF2F23DC6D}" dt="2022-03-29T14:57:54.388" v="82" actId="1076"/>
          <ac:spMkLst>
            <pc:docMk/>
            <pc:sldMk cId="608928176" sldId="266"/>
            <ac:spMk id="3" creationId="{F3760FDC-33D1-4C6B-B99F-8445E2747CCA}"/>
          </ac:spMkLst>
        </pc:spChg>
        <pc:picChg chg="add mod">
          <ac:chgData name="Trevor Plant" userId="5c5e395e-cceb-4cd5-92a9-a40438800e58" providerId="ADAL" clId="{182CCF2E-557C-4B63-8D79-ADBF2F23DC6D}" dt="2022-03-29T15:22:12.506" v="437"/>
          <ac:picMkLst>
            <pc:docMk/>
            <pc:sldMk cId="608928176" sldId="266"/>
            <ac:picMk id="5" creationId="{5C70472A-D4CA-46D7-A887-EC4F481F6583}"/>
          </ac:picMkLst>
        </pc:picChg>
        <pc:picChg chg="add mod">
          <ac:chgData name="Trevor Plant" userId="5c5e395e-cceb-4cd5-92a9-a40438800e58" providerId="ADAL" clId="{182CCF2E-557C-4B63-8D79-ADBF2F23DC6D}" dt="2022-03-29T14:59:00.527" v="247" actId="1076"/>
          <ac:picMkLst>
            <pc:docMk/>
            <pc:sldMk cId="608928176" sldId="266"/>
            <ac:picMk id="1026" creationId="{AEB08B1F-D473-44F8-BD20-50F5FABC9B91}"/>
          </ac:picMkLst>
        </pc:picChg>
      </pc:sldChg>
      <pc:sldChg chg="addSp modSp new mod">
        <pc:chgData name="Trevor Plant" userId="5c5e395e-cceb-4cd5-92a9-a40438800e58" providerId="ADAL" clId="{182CCF2E-557C-4B63-8D79-ADBF2F23DC6D}" dt="2022-03-29T15:22:22.028" v="438"/>
        <pc:sldMkLst>
          <pc:docMk/>
          <pc:sldMk cId="648175636" sldId="267"/>
        </pc:sldMkLst>
        <pc:spChg chg="mod">
          <ac:chgData name="Trevor Plant" userId="5c5e395e-cceb-4cd5-92a9-a40438800e58" providerId="ADAL" clId="{182CCF2E-557C-4B63-8D79-ADBF2F23DC6D}" dt="2022-03-29T15:17:50.646" v="267" actId="20577"/>
          <ac:spMkLst>
            <pc:docMk/>
            <pc:sldMk cId="648175636" sldId="267"/>
            <ac:spMk id="2" creationId="{03733A68-070D-4359-946E-2F85FB4D545B}"/>
          </ac:spMkLst>
        </pc:spChg>
        <pc:spChg chg="mod">
          <ac:chgData name="Trevor Plant" userId="5c5e395e-cceb-4cd5-92a9-a40438800e58" providerId="ADAL" clId="{182CCF2E-557C-4B63-8D79-ADBF2F23DC6D}" dt="2022-03-29T15:19:58.401" v="421" actId="313"/>
          <ac:spMkLst>
            <pc:docMk/>
            <pc:sldMk cId="648175636" sldId="267"/>
            <ac:spMk id="3" creationId="{EAD3C11B-2340-457C-9E55-46272210F8DE}"/>
          </ac:spMkLst>
        </pc:spChg>
        <pc:picChg chg="add mod">
          <ac:chgData name="Trevor Plant" userId="5c5e395e-cceb-4cd5-92a9-a40438800e58" providerId="ADAL" clId="{182CCF2E-557C-4B63-8D79-ADBF2F23DC6D}" dt="2022-03-29T15:22:22.028" v="438"/>
          <ac:picMkLst>
            <pc:docMk/>
            <pc:sldMk cId="648175636" sldId="267"/>
            <ac:picMk id="4" creationId="{8A0B8944-57C4-4D56-9703-CA81A5E98A9A}"/>
          </ac:picMkLst>
        </pc:picChg>
      </pc:sldChg>
      <pc:sldChg chg="addSp modSp add mod">
        <pc:chgData name="Trevor Plant" userId="5c5e395e-cceb-4cd5-92a9-a40438800e58" providerId="ADAL" clId="{182CCF2E-557C-4B63-8D79-ADBF2F23DC6D}" dt="2022-03-29T15:22:25.866" v="439"/>
        <pc:sldMkLst>
          <pc:docMk/>
          <pc:sldMk cId="3666179919" sldId="268"/>
        </pc:sldMkLst>
        <pc:spChg chg="mod">
          <ac:chgData name="Trevor Plant" userId="5c5e395e-cceb-4cd5-92a9-a40438800e58" providerId="ADAL" clId="{182CCF2E-557C-4B63-8D79-ADBF2F23DC6D}" dt="2022-03-29T15:20:41.076" v="432" actId="20577"/>
          <ac:spMkLst>
            <pc:docMk/>
            <pc:sldMk cId="3666179919" sldId="268"/>
            <ac:spMk id="2" creationId="{03733A68-070D-4359-946E-2F85FB4D545B}"/>
          </ac:spMkLst>
        </pc:spChg>
        <pc:spChg chg="mod">
          <ac:chgData name="Trevor Plant" userId="5c5e395e-cceb-4cd5-92a9-a40438800e58" providerId="ADAL" clId="{182CCF2E-557C-4B63-8D79-ADBF2F23DC6D}" dt="2022-03-29T15:20:54.370" v="436" actId="6549"/>
          <ac:spMkLst>
            <pc:docMk/>
            <pc:sldMk cId="3666179919" sldId="268"/>
            <ac:spMk id="3" creationId="{EAD3C11B-2340-457C-9E55-46272210F8DE}"/>
          </ac:spMkLst>
        </pc:spChg>
        <pc:picChg chg="add mod">
          <ac:chgData name="Trevor Plant" userId="5c5e395e-cceb-4cd5-92a9-a40438800e58" providerId="ADAL" clId="{182CCF2E-557C-4B63-8D79-ADBF2F23DC6D}" dt="2022-03-29T15:22:25.866" v="439"/>
          <ac:picMkLst>
            <pc:docMk/>
            <pc:sldMk cId="3666179919" sldId="268"/>
            <ac:picMk id="4" creationId="{DA3BE80C-5649-451C-9CAC-FB069F8A962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29/03/2022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29/03/2022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29/03/2022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29/03/2022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29/03/2022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29/03/2022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ksO_FRK314"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hysicspartners.com/evalua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cs typeface="Calibri Light"/>
              </a:rPr>
              <a:t>ALL ABOUT FORCES</a:t>
            </a:r>
            <a:endParaRPr lang="en-GB"/>
          </a:p>
        </p:txBody>
      </p:sp>
      <p:sp>
        <p:nvSpPr>
          <p:cNvPr id="3" name="Subtitle 2"/>
          <p:cNvSpPr>
            <a:spLocks noGrp="1"/>
          </p:cNvSpPr>
          <p:nvPr>
            <p:ph type="subTitle" idx="1"/>
          </p:nvPr>
        </p:nvSpPr>
        <p:spPr/>
        <p:txBody>
          <a:bodyPr/>
          <a:lstStyle/>
          <a:p>
            <a:endParaRPr lang="en-GB"/>
          </a:p>
        </p:txBody>
      </p:sp>
      <p:pic>
        <p:nvPicPr>
          <p:cNvPr id="4" name="Picture 4" descr="Logo&#10;&#10;Description automatically generated">
            <a:extLst>
              <a:ext uri="{FF2B5EF4-FFF2-40B4-BE49-F238E27FC236}">
                <a16:creationId xmlns:a16="http://schemas.microsoft.com/office/drawing/2014/main" id="{2867A587-AE21-F4E6-A0D0-F568BF454924}"/>
              </a:ext>
            </a:extLst>
          </p:cNvPr>
          <p:cNvPicPr>
            <a:picLocks noChangeAspect="1"/>
          </p:cNvPicPr>
          <p:nvPr/>
        </p:nvPicPr>
        <p:blipFill>
          <a:blip r:embed="rId2"/>
          <a:stretch>
            <a:fillRect/>
          </a:stretch>
        </p:blipFill>
        <p:spPr>
          <a:xfrm>
            <a:off x="304800" y="253191"/>
            <a:ext cx="5555672" cy="837509"/>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90E-F330-296D-0873-2CAC01C996C3}"/>
              </a:ext>
            </a:extLst>
          </p:cNvPr>
          <p:cNvSpPr>
            <a:spLocks noGrp="1"/>
          </p:cNvSpPr>
          <p:nvPr>
            <p:ph type="title"/>
          </p:nvPr>
        </p:nvSpPr>
        <p:spPr>
          <a:xfrm>
            <a:off x="749300" y="835025"/>
            <a:ext cx="10515600" cy="1325563"/>
          </a:xfrm>
        </p:spPr>
        <p:txBody>
          <a:bodyPr/>
          <a:lstStyle/>
          <a:p>
            <a:r>
              <a:rPr lang="en-GB">
                <a:cs typeface="Calibri Light"/>
              </a:rPr>
              <a:t>What is a Force?</a:t>
            </a:r>
          </a:p>
        </p:txBody>
      </p:sp>
      <p:pic>
        <p:nvPicPr>
          <p:cNvPr id="5" name="Picture 5" descr="Logo&#10;&#10;Description automatically generated">
            <a:extLst>
              <a:ext uri="{FF2B5EF4-FFF2-40B4-BE49-F238E27FC236}">
                <a16:creationId xmlns:a16="http://schemas.microsoft.com/office/drawing/2014/main" id="{EF3AB2D5-684F-3928-4617-F953005DAC12}"/>
              </a:ext>
            </a:extLst>
          </p:cNvPr>
          <p:cNvPicPr>
            <a:picLocks noGrp="1" noChangeAspect="1"/>
          </p:cNvPicPr>
          <p:nvPr>
            <p:ph idx="1"/>
          </p:nvPr>
        </p:nvPicPr>
        <p:blipFill>
          <a:blip r:embed="rId2"/>
          <a:stretch>
            <a:fillRect/>
          </a:stretch>
        </p:blipFill>
        <p:spPr>
          <a:xfrm>
            <a:off x="7531100" y="108913"/>
            <a:ext cx="4521200" cy="647362"/>
          </a:xfrm>
        </p:spPr>
      </p:pic>
      <p:sp>
        <p:nvSpPr>
          <p:cNvPr id="6" name="TextBox 5">
            <a:extLst>
              <a:ext uri="{FF2B5EF4-FFF2-40B4-BE49-F238E27FC236}">
                <a16:creationId xmlns:a16="http://schemas.microsoft.com/office/drawing/2014/main" id="{897BDE7A-7DA5-4181-D323-258C2203CC5E}"/>
              </a:ext>
            </a:extLst>
          </p:cNvPr>
          <p:cNvSpPr txBox="1"/>
          <p:nvPr/>
        </p:nvSpPr>
        <p:spPr>
          <a:xfrm>
            <a:off x="431800" y="2032000"/>
            <a:ext cx="10756900"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t>Forces arise due to interactions between 2 objects</a:t>
            </a:r>
          </a:p>
          <a:p>
            <a:endParaRPr lang="en-GB" sz="2800" dirty="0">
              <a:cs typeface="Calibri"/>
            </a:endParaRPr>
          </a:p>
          <a:p>
            <a:r>
              <a:rPr lang="en-GB" sz="2800" dirty="0">
                <a:cs typeface="Calibri"/>
              </a:rPr>
              <a:t>There must </a:t>
            </a:r>
            <a:r>
              <a:rPr lang="en-GB" sz="2800" u="sng" dirty="0">
                <a:cs typeface="Calibri"/>
              </a:rPr>
              <a:t>always</a:t>
            </a:r>
            <a:r>
              <a:rPr lang="en-GB" sz="2800" dirty="0">
                <a:cs typeface="Calibri"/>
              </a:rPr>
              <a:t> be two objects.  If you can't name the object exerting the force – it doesn't exist!</a:t>
            </a:r>
          </a:p>
          <a:p>
            <a:endParaRPr lang="en-GB" sz="2800" dirty="0">
              <a:cs typeface="Calibri"/>
            </a:endParaRPr>
          </a:p>
          <a:p>
            <a:r>
              <a:rPr lang="en-GB" sz="2800" dirty="0">
                <a:cs typeface="Calibri"/>
              </a:rPr>
              <a:t>If one object (A) exerts a force on a second object (B), B also exerts a force on A.  This is called Newtons third law.</a:t>
            </a:r>
          </a:p>
          <a:p>
            <a:endParaRPr lang="en-GB" sz="2800" dirty="0">
              <a:cs typeface="Calibri"/>
            </a:endParaRPr>
          </a:p>
          <a:p>
            <a:r>
              <a:rPr lang="en-GB" sz="2800" dirty="0">
                <a:cs typeface="Calibri"/>
              </a:rPr>
              <a:t>Newton's third law has </a:t>
            </a:r>
            <a:r>
              <a:rPr lang="en-GB" sz="2800" u="sng" dirty="0">
                <a:cs typeface="Calibri"/>
              </a:rPr>
              <a:t>nothing to do with equilibrium</a:t>
            </a:r>
            <a:r>
              <a:rPr lang="en-GB" sz="2800" dirty="0">
                <a:cs typeface="Calibri"/>
              </a:rPr>
              <a:t>.</a:t>
            </a:r>
          </a:p>
          <a:p>
            <a:endParaRPr lang="en-GB" sz="2800" dirty="0">
              <a:cs typeface="Calibri"/>
            </a:endParaRPr>
          </a:p>
          <a:p>
            <a:endParaRPr lang="en-GB" sz="2800" dirty="0">
              <a:cs typeface="Calibri"/>
            </a:endParaRPr>
          </a:p>
        </p:txBody>
      </p:sp>
    </p:spTree>
    <p:extLst>
      <p:ext uri="{BB962C8B-B14F-4D97-AF65-F5344CB8AC3E}">
        <p14:creationId xmlns:p14="http://schemas.microsoft.com/office/powerpoint/2010/main" val="267328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90E-F330-296D-0873-2CAC01C996C3}"/>
              </a:ext>
            </a:extLst>
          </p:cNvPr>
          <p:cNvSpPr>
            <a:spLocks noGrp="1"/>
          </p:cNvSpPr>
          <p:nvPr>
            <p:ph type="title"/>
          </p:nvPr>
        </p:nvSpPr>
        <p:spPr>
          <a:xfrm>
            <a:off x="749300" y="835025"/>
            <a:ext cx="10515600" cy="1325563"/>
          </a:xfrm>
        </p:spPr>
        <p:txBody>
          <a:bodyPr/>
          <a:lstStyle/>
          <a:p>
            <a:r>
              <a:rPr lang="en-GB">
                <a:cs typeface="Calibri Light"/>
              </a:rPr>
              <a:t>What is equilibrium?</a:t>
            </a:r>
          </a:p>
        </p:txBody>
      </p:sp>
      <p:pic>
        <p:nvPicPr>
          <p:cNvPr id="5" name="Picture 5" descr="Logo&#10;&#10;Description automatically generated">
            <a:extLst>
              <a:ext uri="{FF2B5EF4-FFF2-40B4-BE49-F238E27FC236}">
                <a16:creationId xmlns:a16="http://schemas.microsoft.com/office/drawing/2014/main" id="{EF3AB2D5-684F-3928-4617-F953005DAC12}"/>
              </a:ext>
            </a:extLst>
          </p:cNvPr>
          <p:cNvPicPr>
            <a:picLocks noGrp="1" noChangeAspect="1"/>
          </p:cNvPicPr>
          <p:nvPr>
            <p:ph idx="1"/>
          </p:nvPr>
        </p:nvPicPr>
        <p:blipFill>
          <a:blip r:embed="rId2"/>
          <a:stretch>
            <a:fillRect/>
          </a:stretch>
        </p:blipFill>
        <p:spPr>
          <a:xfrm>
            <a:off x="7531100" y="108913"/>
            <a:ext cx="4521200" cy="647362"/>
          </a:xfrm>
        </p:spPr>
      </p:pic>
      <p:sp>
        <p:nvSpPr>
          <p:cNvPr id="6" name="TextBox 5">
            <a:extLst>
              <a:ext uri="{FF2B5EF4-FFF2-40B4-BE49-F238E27FC236}">
                <a16:creationId xmlns:a16="http://schemas.microsoft.com/office/drawing/2014/main" id="{897BDE7A-7DA5-4181-D323-258C2203CC5E}"/>
              </a:ext>
            </a:extLst>
          </p:cNvPr>
          <p:cNvSpPr txBox="1"/>
          <p:nvPr/>
        </p:nvSpPr>
        <p:spPr>
          <a:xfrm>
            <a:off x="749300" y="2235200"/>
            <a:ext cx="1051560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a:t>Basically, when an object is not accelerating.</a:t>
            </a:r>
          </a:p>
          <a:p>
            <a:endParaRPr lang="en-GB" sz="2800">
              <a:cs typeface="Calibri"/>
            </a:endParaRPr>
          </a:p>
          <a:p>
            <a:r>
              <a:rPr lang="en-GB" sz="2800">
                <a:cs typeface="Calibri"/>
              </a:rPr>
              <a:t>Objects are in equilibrium when the resultant force acting is zero.  </a:t>
            </a:r>
            <a:r>
              <a:rPr lang="en-GB" sz="2800">
                <a:ea typeface="+mn-lt"/>
                <a:cs typeface="+mn-lt"/>
              </a:rPr>
              <a:t>This is called Newton's first law.</a:t>
            </a:r>
            <a:endParaRPr lang="en-GB" sz="2800">
              <a:cs typeface="Calibri"/>
            </a:endParaRPr>
          </a:p>
          <a:p>
            <a:endParaRPr lang="en-GB" sz="2800">
              <a:cs typeface="Calibri"/>
            </a:endParaRPr>
          </a:p>
          <a:p>
            <a:r>
              <a:rPr lang="en-GB" sz="2800">
                <a:cs typeface="Calibri"/>
              </a:rPr>
              <a:t>From lots of examples, you can see the direction of the force is very important.  Force is a </a:t>
            </a:r>
            <a:r>
              <a:rPr lang="en-GB" sz="2800" u="sng">
                <a:cs typeface="Calibri"/>
              </a:rPr>
              <a:t>vector</a:t>
            </a:r>
            <a:r>
              <a:rPr lang="en-GB" sz="2800">
                <a:cs typeface="Calibri"/>
              </a:rPr>
              <a:t> quantity – this means it has a direction which you must consider when adding them up.</a:t>
            </a:r>
            <a:endParaRPr lang="en-GB"/>
          </a:p>
          <a:p>
            <a:endParaRPr lang="en-GB" sz="2800">
              <a:cs typeface="Calibri"/>
            </a:endParaRPr>
          </a:p>
          <a:p>
            <a:endParaRPr lang="en-GB">
              <a:cs typeface="Calibri"/>
            </a:endParaRPr>
          </a:p>
        </p:txBody>
      </p:sp>
    </p:spTree>
    <p:extLst>
      <p:ext uri="{BB962C8B-B14F-4D97-AF65-F5344CB8AC3E}">
        <p14:creationId xmlns:p14="http://schemas.microsoft.com/office/powerpoint/2010/main" val="162292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90E-F330-296D-0873-2CAC01C996C3}"/>
              </a:ext>
            </a:extLst>
          </p:cNvPr>
          <p:cNvSpPr>
            <a:spLocks noGrp="1"/>
          </p:cNvSpPr>
          <p:nvPr>
            <p:ph type="title"/>
          </p:nvPr>
        </p:nvSpPr>
        <p:spPr>
          <a:xfrm>
            <a:off x="749300" y="835025"/>
            <a:ext cx="10515600" cy="1325563"/>
          </a:xfrm>
        </p:spPr>
        <p:txBody>
          <a:bodyPr/>
          <a:lstStyle/>
          <a:p>
            <a:r>
              <a:rPr lang="en-GB">
                <a:cs typeface="Calibri Light"/>
              </a:rPr>
              <a:t>Equilibrium of objects</a:t>
            </a:r>
          </a:p>
        </p:txBody>
      </p:sp>
      <p:pic>
        <p:nvPicPr>
          <p:cNvPr id="5" name="Picture 5" descr="Logo&#10;&#10;Description automatically generated">
            <a:extLst>
              <a:ext uri="{FF2B5EF4-FFF2-40B4-BE49-F238E27FC236}">
                <a16:creationId xmlns:a16="http://schemas.microsoft.com/office/drawing/2014/main" id="{EF3AB2D5-684F-3928-4617-F953005DAC12}"/>
              </a:ext>
            </a:extLst>
          </p:cNvPr>
          <p:cNvPicPr>
            <a:picLocks noGrp="1" noChangeAspect="1"/>
          </p:cNvPicPr>
          <p:nvPr>
            <p:ph idx="1"/>
          </p:nvPr>
        </p:nvPicPr>
        <p:blipFill>
          <a:blip r:embed="rId2"/>
          <a:stretch>
            <a:fillRect/>
          </a:stretch>
        </p:blipFill>
        <p:spPr>
          <a:xfrm>
            <a:off x="7531100" y="108913"/>
            <a:ext cx="4521200" cy="647362"/>
          </a:xfrm>
        </p:spPr>
      </p:pic>
      <p:sp>
        <p:nvSpPr>
          <p:cNvPr id="6" name="TextBox 5">
            <a:extLst>
              <a:ext uri="{FF2B5EF4-FFF2-40B4-BE49-F238E27FC236}">
                <a16:creationId xmlns:a16="http://schemas.microsoft.com/office/drawing/2014/main" id="{897BDE7A-7DA5-4181-D323-258C2203CC5E}"/>
              </a:ext>
            </a:extLst>
          </p:cNvPr>
          <p:cNvSpPr txBox="1"/>
          <p:nvPr/>
        </p:nvSpPr>
        <p:spPr>
          <a:xfrm>
            <a:off x="749300" y="2235200"/>
            <a:ext cx="10515600"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cs typeface="Calibri"/>
              </a:rPr>
              <a:t>The simplest examples are stationary objects.  When the forces </a:t>
            </a:r>
            <a:r>
              <a:rPr lang="en-GB" sz="2800" dirty="0">
                <a:ea typeface="+mn-lt"/>
                <a:cs typeface="+mn-lt"/>
              </a:rPr>
              <a:t>acting on them </a:t>
            </a:r>
            <a:r>
              <a:rPr lang="en-GB" sz="2800" dirty="0">
                <a:cs typeface="Calibri"/>
              </a:rPr>
              <a:t>add up to zero, they remain </a:t>
            </a:r>
            <a:r>
              <a:rPr lang="en-GB" sz="2800" dirty="0">
                <a:ea typeface="+mn-lt"/>
                <a:cs typeface="+mn-lt"/>
              </a:rPr>
              <a:t>stationary.  Note it is only the forces acting </a:t>
            </a:r>
            <a:r>
              <a:rPr lang="en-GB" sz="2800" u="sng" dirty="0">
                <a:ea typeface="+mn-lt"/>
                <a:cs typeface="+mn-lt"/>
              </a:rPr>
              <a:t>on</a:t>
            </a:r>
            <a:r>
              <a:rPr lang="en-GB" sz="2800" dirty="0">
                <a:ea typeface="+mn-lt"/>
                <a:cs typeface="+mn-lt"/>
              </a:rPr>
              <a:t> the object we need to consider, the forces it exerts on other objects is not relevant.  </a:t>
            </a:r>
            <a:endParaRPr lang="en-GB" dirty="0">
              <a:ea typeface="+mn-lt"/>
              <a:cs typeface="+mn-lt"/>
            </a:endParaRPr>
          </a:p>
          <a:p>
            <a:endParaRPr lang="en-GB" sz="2800" dirty="0">
              <a:ea typeface="+mn-lt"/>
              <a:cs typeface="+mn-lt"/>
            </a:endParaRPr>
          </a:p>
          <a:p>
            <a:r>
              <a:rPr lang="en-GB" sz="2800" dirty="0">
                <a:ea typeface="+mn-lt"/>
                <a:cs typeface="+mn-lt"/>
              </a:rPr>
              <a:t>It's a good idea to have examples of three forces adding to zero (e.g. the magnet, paper-clip and string arrangement).  There is a lot of confusion between the 1st and 3rd laws.  The third is always about 2 forces, so having examples of 3 forces when teaching the first law helps to distinguish them.</a:t>
            </a:r>
            <a:endParaRPr lang="en-GB" dirty="0">
              <a:cs typeface="Calibri"/>
            </a:endParaRPr>
          </a:p>
        </p:txBody>
      </p:sp>
    </p:spTree>
    <p:extLst>
      <p:ext uri="{BB962C8B-B14F-4D97-AF65-F5344CB8AC3E}">
        <p14:creationId xmlns:p14="http://schemas.microsoft.com/office/powerpoint/2010/main" val="271209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90E-F330-296D-0873-2CAC01C996C3}"/>
              </a:ext>
            </a:extLst>
          </p:cNvPr>
          <p:cNvSpPr>
            <a:spLocks noGrp="1"/>
          </p:cNvSpPr>
          <p:nvPr>
            <p:ph type="title"/>
          </p:nvPr>
        </p:nvSpPr>
        <p:spPr>
          <a:xfrm>
            <a:off x="749300" y="835025"/>
            <a:ext cx="10515600" cy="1325563"/>
          </a:xfrm>
        </p:spPr>
        <p:txBody>
          <a:bodyPr/>
          <a:lstStyle/>
          <a:p>
            <a:r>
              <a:rPr lang="en-GB">
                <a:cs typeface="Calibri Light"/>
              </a:rPr>
              <a:t>Equilibrium of moving objects</a:t>
            </a:r>
          </a:p>
        </p:txBody>
      </p:sp>
      <p:pic>
        <p:nvPicPr>
          <p:cNvPr id="5" name="Picture 5" descr="Logo&#10;&#10;Description automatically generated">
            <a:extLst>
              <a:ext uri="{FF2B5EF4-FFF2-40B4-BE49-F238E27FC236}">
                <a16:creationId xmlns:a16="http://schemas.microsoft.com/office/drawing/2014/main" id="{EF3AB2D5-684F-3928-4617-F953005DAC12}"/>
              </a:ext>
            </a:extLst>
          </p:cNvPr>
          <p:cNvPicPr>
            <a:picLocks noGrp="1" noChangeAspect="1"/>
          </p:cNvPicPr>
          <p:nvPr>
            <p:ph idx="1"/>
          </p:nvPr>
        </p:nvPicPr>
        <p:blipFill>
          <a:blip r:embed="rId2"/>
          <a:stretch>
            <a:fillRect/>
          </a:stretch>
        </p:blipFill>
        <p:spPr>
          <a:xfrm>
            <a:off x="7531100" y="108913"/>
            <a:ext cx="4521200" cy="647362"/>
          </a:xfrm>
        </p:spPr>
      </p:pic>
      <p:sp>
        <p:nvSpPr>
          <p:cNvPr id="6" name="TextBox 5">
            <a:extLst>
              <a:ext uri="{FF2B5EF4-FFF2-40B4-BE49-F238E27FC236}">
                <a16:creationId xmlns:a16="http://schemas.microsoft.com/office/drawing/2014/main" id="{897BDE7A-7DA5-4181-D323-258C2203CC5E}"/>
              </a:ext>
            </a:extLst>
          </p:cNvPr>
          <p:cNvSpPr txBox="1"/>
          <p:nvPr/>
        </p:nvSpPr>
        <p:spPr>
          <a:xfrm>
            <a:off x="749300" y="2235200"/>
            <a:ext cx="10515600"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a:cs typeface="Calibri"/>
              </a:rPr>
              <a:t>An object moving</a:t>
            </a:r>
            <a:r>
              <a:rPr lang="en-GB" sz="2800">
                <a:ea typeface="+mn-lt"/>
                <a:cs typeface="+mn-lt"/>
              </a:rPr>
              <a:t> with a constant speed in the same direction (i.e. a constant velocity) is also in equilibrium.  This is a counter-intuitive point that needs emphasising and many reminders.</a:t>
            </a:r>
            <a:endParaRPr lang="en-GB" err="1">
              <a:ea typeface="+mn-lt"/>
              <a:cs typeface="+mn-lt"/>
            </a:endParaRPr>
          </a:p>
          <a:p>
            <a:endParaRPr lang="en-GB" sz="2800">
              <a:ea typeface="+mn-lt"/>
              <a:cs typeface="+mn-lt"/>
            </a:endParaRPr>
          </a:p>
          <a:p>
            <a:r>
              <a:rPr lang="en-GB" sz="2800">
                <a:ea typeface="+mn-lt"/>
                <a:cs typeface="+mn-lt"/>
              </a:rPr>
              <a:t>Examples are vehicles (including bikes) travelling at a constant speed, raindrops that have reached terminal velocity, </a:t>
            </a:r>
            <a:r>
              <a:rPr lang="en-GB" sz="2800">
                <a:ea typeface="+mn-lt"/>
                <a:cs typeface="+mn-lt"/>
                <a:hlinkClick r:id="rId3"/>
              </a:rPr>
              <a:t>cars skidding on ice</a:t>
            </a:r>
            <a:r>
              <a:rPr lang="en-GB" sz="2800">
                <a:ea typeface="+mn-lt"/>
                <a:cs typeface="+mn-lt"/>
              </a:rPr>
              <a:t> and of course sky-divers.</a:t>
            </a:r>
            <a:endParaRPr lang="en-GB" sz="2800">
              <a:cs typeface="Calibri"/>
            </a:endParaRPr>
          </a:p>
        </p:txBody>
      </p:sp>
    </p:spTree>
    <p:extLst>
      <p:ext uri="{BB962C8B-B14F-4D97-AF65-F5344CB8AC3E}">
        <p14:creationId xmlns:p14="http://schemas.microsoft.com/office/powerpoint/2010/main" val="398726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3890E-F330-296D-0873-2CAC01C996C3}"/>
              </a:ext>
            </a:extLst>
          </p:cNvPr>
          <p:cNvSpPr>
            <a:spLocks noGrp="1"/>
          </p:cNvSpPr>
          <p:nvPr>
            <p:ph type="title"/>
          </p:nvPr>
        </p:nvSpPr>
        <p:spPr>
          <a:xfrm>
            <a:off x="749300" y="835025"/>
            <a:ext cx="10515600" cy="1325563"/>
          </a:xfrm>
        </p:spPr>
        <p:txBody>
          <a:bodyPr/>
          <a:lstStyle/>
          <a:p>
            <a:r>
              <a:rPr lang="en-GB">
                <a:cs typeface="Calibri Light"/>
              </a:rPr>
              <a:t>What if it's not in equilibrium?</a:t>
            </a:r>
          </a:p>
        </p:txBody>
      </p:sp>
      <p:pic>
        <p:nvPicPr>
          <p:cNvPr id="5" name="Picture 5" descr="Logo&#10;&#10;Description automatically generated">
            <a:extLst>
              <a:ext uri="{FF2B5EF4-FFF2-40B4-BE49-F238E27FC236}">
                <a16:creationId xmlns:a16="http://schemas.microsoft.com/office/drawing/2014/main" id="{EF3AB2D5-684F-3928-4617-F953005DAC12}"/>
              </a:ext>
            </a:extLst>
          </p:cNvPr>
          <p:cNvPicPr>
            <a:picLocks noGrp="1" noChangeAspect="1"/>
          </p:cNvPicPr>
          <p:nvPr>
            <p:ph idx="1"/>
          </p:nvPr>
        </p:nvPicPr>
        <p:blipFill>
          <a:blip r:embed="rId2"/>
          <a:stretch>
            <a:fillRect/>
          </a:stretch>
        </p:blipFill>
        <p:spPr>
          <a:xfrm>
            <a:off x="7531100" y="108913"/>
            <a:ext cx="4521200" cy="647362"/>
          </a:xfrm>
        </p:spPr>
      </p:pic>
      <p:sp>
        <p:nvSpPr>
          <p:cNvPr id="6" name="TextBox 5">
            <a:extLst>
              <a:ext uri="{FF2B5EF4-FFF2-40B4-BE49-F238E27FC236}">
                <a16:creationId xmlns:a16="http://schemas.microsoft.com/office/drawing/2014/main" id="{897BDE7A-7DA5-4181-D323-258C2203CC5E}"/>
              </a:ext>
            </a:extLst>
          </p:cNvPr>
          <p:cNvSpPr txBox="1"/>
          <p:nvPr/>
        </p:nvSpPr>
        <p:spPr>
          <a:xfrm>
            <a:off x="927100" y="2057400"/>
            <a:ext cx="10833100"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t>But what if the </a:t>
            </a:r>
            <a:r>
              <a:rPr lang="en-GB" sz="2800" dirty="0">
                <a:ea typeface="+mn-lt"/>
                <a:cs typeface="+mn-lt"/>
              </a:rPr>
              <a:t>resultant force acting is not zero?  Then the object is not in equilibrium, so it must be accelerating.  This might mean slowing down, speeding up, or changing direction.  All of these will require a resultant force.</a:t>
            </a:r>
          </a:p>
          <a:p>
            <a:endParaRPr lang="en-GB" sz="2800" dirty="0">
              <a:cs typeface="Calibri"/>
            </a:endParaRPr>
          </a:p>
          <a:p>
            <a:r>
              <a:rPr lang="en-GB" sz="2800" dirty="0">
                <a:cs typeface="Calibri"/>
              </a:rPr>
              <a:t>If the magnitude of this resultant force is </a:t>
            </a:r>
            <a:r>
              <a:rPr lang="en-GB" sz="2800" i="1" dirty="0">
                <a:cs typeface="Calibri"/>
              </a:rPr>
              <a:t>F</a:t>
            </a:r>
            <a:r>
              <a:rPr lang="en-GB" sz="2800" dirty="0">
                <a:cs typeface="Calibri"/>
              </a:rPr>
              <a:t>, and the total mass being accelerated is </a:t>
            </a:r>
            <a:r>
              <a:rPr lang="en-GB" sz="2800" i="1" dirty="0">
                <a:cs typeface="Calibri"/>
              </a:rPr>
              <a:t>m</a:t>
            </a:r>
            <a:r>
              <a:rPr lang="en-GB" sz="2800" dirty="0">
                <a:cs typeface="Calibri"/>
              </a:rPr>
              <a:t>, the acceleration (</a:t>
            </a:r>
            <a:r>
              <a:rPr lang="en-GB" sz="2800" i="1" dirty="0">
                <a:cs typeface="Calibri"/>
              </a:rPr>
              <a:t>a</a:t>
            </a:r>
            <a:r>
              <a:rPr lang="en-GB" sz="2800" dirty="0">
                <a:cs typeface="Calibri"/>
              </a:rPr>
              <a:t>) is given by:</a:t>
            </a:r>
          </a:p>
          <a:p>
            <a:endParaRPr lang="en-GB" sz="2800" dirty="0">
              <a:cs typeface="Calibri"/>
            </a:endParaRPr>
          </a:p>
          <a:p>
            <a:pPr algn="ctr"/>
            <a:r>
              <a:rPr lang="en-GB" sz="3600" i="1" dirty="0">
                <a:cs typeface="Calibri"/>
              </a:rPr>
              <a:t>a</a:t>
            </a:r>
            <a:r>
              <a:rPr lang="en-GB" sz="3600" dirty="0">
                <a:cs typeface="Calibri"/>
              </a:rPr>
              <a:t> = </a:t>
            </a:r>
            <a:r>
              <a:rPr lang="en-GB" sz="3600" i="1" dirty="0">
                <a:cs typeface="Calibri"/>
              </a:rPr>
              <a:t>F</a:t>
            </a:r>
            <a:r>
              <a:rPr lang="en-GB" sz="3600" dirty="0">
                <a:cs typeface="Calibri"/>
              </a:rPr>
              <a:t>/</a:t>
            </a:r>
            <a:r>
              <a:rPr lang="en-GB" sz="3600" i="1" dirty="0">
                <a:cs typeface="Calibri"/>
              </a:rPr>
              <a:t>m</a:t>
            </a:r>
          </a:p>
          <a:p>
            <a:r>
              <a:rPr lang="en-GB" sz="2800" dirty="0">
                <a:cs typeface="Calibri"/>
              </a:rPr>
              <a:t>This is Newton's second law.</a:t>
            </a:r>
          </a:p>
        </p:txBody>
      </p:sp>
    </p:spTree>
    <p:extLst>
      <p:ext uri="{BB962C8B-B14F-4D97-AF65-F5344CB8AC3E}">
        <p14:creationId xmlns:p14="http://schemas.microsoft.com/office/powerpoint/2010/main" val="76741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32F8B-EC26-4A58-8294-9C01A6F00ECE}"/>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F3760FDC-33D1-4C6B-B99F-8445E2747CCA}"/>
              </a:ext>
            </a:extLst>
          </p:cNvPr>
          <p:cNvSpPr>
            <a:spLocks noGrp="1"/>
          </p:cNvSpPr>
          <p:nvPr>
            <p:ph idx="1"/>
          </p:nvPr>
        </p:nvSpPr>
        <p:spPr>
          <a:xfrm>
            <a:off x="833437" y="1606550"/>
            <a:ext cx="10515600" cy="4351338"/>
          </a:xfrm>
        </p:spPr>
        <p:txBody>
          <a:bodyPr/>
          <a:lstStyle/>
          <a:p>
            <a:r>
              <a:rPr lang="en-GB" u="sng" dirty="0">
                <a:solidFill>
                  <a:srgbClr val="0000FF"/>
                </a:solidFill>
                <a:effectLst/>
                <a:latin typeface="Calibri" panose="020F0502020204030204" pitchFamily="34" charset="0"/>
                <a:ea typeface="Times New Roman" panose="02020603050405020304" pitchFamily="18" charset="0"/>
                <a:hlinkClick r:id="rId2"/>
              </a:rPr>
              <a:t>https://physicspartners.com/evaluation/</a:t>
            </a:r>
            <a:endParaRPr lang="en-GB" dirty="0">
              <a:effectLst/>
              <a:latin typeface="Calibri" panose="020F0502020204030204" pitchFamily="34" charset="0"/>
              <a:ea typeface="Calibri" panose="020F0502020204030204" pitchFamily="34" charset="0"/>
            </a:endParaRPr>
          </a:p>
          <a:p>
            <a:endParaRPr lang="en-GB" dirty="0"/>
          </a:p>
          <a:p>
            <a:endParaRPr lang="en-GB" dirty="0"/>
          </a:p>
        </p:txBody>
      </p:sp>
      <p:pic>
        <p:nvPicPr>
          <p:cNvPr id="1026" name="92DDF924-ED01-4D37-844D-C4F1EBB61147">
            <a:extLst>
              <a:ext uri="{FF2B5EF4-FFF2-40B4-BE49-F238E27FC236}">
                <a16:creationId xmlns:a16="http://schemas.microsoft.com/office/drawing/2014/main" id="{AEB08B1F-D473-44F8-BD20-50F5FABC9B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6399" y="1549174"/>
            <a:ext cx="4647772" cy="4647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Logo&#10;&#10;Description automatically generated">
            <a:extLst>
              <a:ext uri="{FF2B5EF4-FFF2-40B4-BE49-F238E27FC236}">
                <a16:creationId xmlns:a16="http://schemas.microsoft.com/office/drawing/2014/main" id="{5C70472A-D4CA-46D7-A887-EC4F481F6583}"/>
              </a:ext>
            </a:extLst>
          </p:cNvPr>
          <p:cNvPicPr>
            <a:picLocks noChangeAspect="1"/>
          </p:cNvPicPr>
          <p:nvPr/>
        </p:nvPicPr>
        <p:blipFill>
          <a:blip r:embed="rId4"/>
          <a:stretch>
            <a:fillRect/>
          </a:stretch>
        </p:blipFill>
        <p:spPr>
          <a:xfrm>
            <a:off x="7531100" y="108913"/>
            <a:ext cx="4521200" cy="647362"/>
          </a:xfrm>
          <a:prstGeom prst="rect">
            <a:avLst/>
          </a:prstGeom>
        </p:spPr>
      </p:pic>
    </p:spTree>
    <p:extLst>
      <p:ext uri="{BB962C8B-B14F-4D97-AF65-F5344CB8AC3E}">
        <p14:creationId xmlns:p14="http://schemas.microsoft.com/office/powerpoint/2010/main" val="60892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3A68-070D-4359-946E-2F85FB4D545B}"/>
              </a:ext>
            </a:extLst>
          </p:cNvPr>
          <p:cNvSpPr>
            <a:spLocks noGrp="1"/>
          </p:cNvSpPr>
          <p:nvPr>
            <p:ph type="title"/>
          </p:nvPr>
        </p:nvSpPr>
        <p:spPr/>
        <p:txBody>
          <a:bodyPr/>
          <a:lstStyle/>
          <a:p>
            <a:r>
              <a:rPr lang="en-GB" dirty="0"/>
              <a:t>Future dates (UTC)</a:t>
            </a:r>
          </a:p>
        </p:txBody>
      </p:sp>
      <p:sp>
        <p:nvSpPr>
          <p:cNvPr id="3" name="Content Placeholder 2">
            <a:extLst>
              <a:ext uri="{FF2B5EF4-FFF2-40B4-BE49-F238E27FC236}">
                <a16:creationId xmlns:a16="http://schemas.microsoft.com/office/drawing/2014/main" id="{EAD3C11B-2340-457C-9E55-46272210F8DE}"/>
              </a:ext>
            </a:extLst>
          </p:cNvPr>
          <p:cNvSpPr>
            <a:spLocks noGrp="1"/>
          </p:cNvSpPr>
          <p:nvPr>
            <p:ph idx="1"/>
          </p:nvPr>
        </p:nvSpPr>
        <p:spPr/>
        <p:txBody>
          <a:bodyPr/>
          <a:lstStyle/>
          <a:p>
            <a:r>
              <a:rPr lang="en-GB" dirty="0"/>
              <a:t>May 18 Waves</a:t>
            </a:r>
          </a:p>
          <a:p>
            <a:r>
              <a:rPr lang="en-GB" dirty="0"/>
              <a:t>June 15 Energy</a:t>
            </a:r>
          </a:p>
          <a:p>
            <a:r>
              <a:rPr lang="en-GB" dirty="0"/>
              <a:t>July 13 Electromagnetism</a:t>
            </a:r>
          </a:p>
          <a:p>
            <a:endParaRPr lang="en-GB" dirty="0"/>
          </a:p>
          <a:p>
            <a:r>
              <a:rPr lang="en-GB" dirty="0"/>
              <a:t>Look out for our exciting Physics day at Winchester College.  July 9 provisionally.  Save the date!</a:t>
            </a:r>
          </a:p>
        </p:txBody>
      </p:sp>
      <p:pic>
        <p:nvPicPr>
          <p:cNvPr id="4" name="Picture 5" descr="Logo&#10;&#10;Description automatically generated">
            <a:extLst>
              <a:ext uri="{FF2B5EF4-FFF2-40B4-BE49-F238E27FC236}">
                <a16:creationId xmlns:a16="http://schemas.microsoft.com/office/drawing/2014/main" id="{8A0B8944-57C4-4D56-9703-CA81A5E98A9A}"/>
              </a:ext>
            </a:extLst>
          </p:cNvPr>
          <p:cNvPicPr>
            <a:picLocks noChangeAspect="1"/>
          </p:cNvPicPr>
          <p:nvPr/>
        </p:nvPicPr>
        <p:blipFill>
          <a:blip r:embed="rId2"/>
          <a:stretch>
            <a:fillRect/>
          </a:stretch>
        </p:blipFill>
        <p:spPr>
          <a:xfrm>
            <a:off x="7531100" y="108913"/>
            <a:ext cx="4521200" cy="647362"/>
          </a:xfrm>
          <a:prstGeom prst="rect">
            <a:avLst/>
          </a:prstGeom>
        </p:spPr>
      </p:pic>
    </p:spTree>
    <p:extLst>
      <p:ext uri="{BB962C8B-B14F-4D97-AF65-F5344CB8AC3E}">
        <p14:creationId xmlns:p14="http://schemas.microsoft.com/office/powerpoint/2010/main" val="64817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3A68-070D-4359-946E-2F85FB4D545B}"/>
              </a:ext>
            </a:extLst>
          </p:cNvPr>
          <p:cNvSpPr>
            <a:spLocks noGrp="1"/>
          </p:cNvSpPr>
          <p:nvPr>
            <p:ph type="title"/>
          </p:nvPr>
        </p:nvSpPr>
        <p:spPr/>
        <p:txBody>
          <a:bodyPr/>
          <a:lstStyle/>
          <a:p>
            <a:r>
              <a:rPr lang="en-GB" dirty="0"/>
              <a:t>Future dates (Winchester)</a:t>
            </a:r>
          </a:p>
        </p:txBody>
      </p:sp>
      <p:sp>
        <p:nvSpPr>
          <p:cNvPr id="3" name="Content Placeholder 2">
            <a:extLst>
              <a:ext uri="{FF2B5EF4-FFF2-40B4-BE49-F238E27FC236}">
                <a16:creationId xmlns:a16="http://schemas.microsoft.com/office/drawing/2014/main" id="{EAD3C11B-2340-457C-9E55-46272210F8DE}"/>
              </a:ext>
            </a:extLst>
          </p:cNvPr>
          <p:cNvSpPr>
            <a:spLocks noGrp="1"/>
          </p:cNvSpPr>
          <p:nvPr>
            <p:ph idx="1"/>
          </p:nvPr>
        </p:nvSpPr>
        <p:spPr/>
        <p:txBody>
          <a:bodyPr/>
          <a:lstStyle/>
          <a:p>
            <a:r>
              <a:rPr lang="en-GB" dirty="0"/>
              <a:t>May 19 Waves</a:t>
            </a:r>
          </a:p>
          <a:p>
            <a:r>
              <a:rPr lang="en-GB" dirty="0"/>
              <a:t>June 16 Energy</a:t>
            </a:r>
          </a:p>
          <a:p>
            <a:endParaRPr lang="en-GB" dirty="0"/>
          </a:p>
          <a:p>
            <a:r>
              <a:rPr lang="en-GB" dirty="0"/>
              <a:t>Look out for our exciting Physics day at Winchester College.  July 9 provisionally.  Save the date!</a:t>
            </a:r>
          </a:p>
        </p:txBody>
      </p:sp>
      <p:pic>
        <p:nvPicPr>
          <p:cNvPr id="4" name="Picture 5" descr="Logo&#10;&#10;Description automatically generated">
            <a:extLst>
              <a:ext uri="{FF2B5EF4-FFF2-40B4-BE49-F238E27FC236}">
                <a16:creationId xmlns:a16="http://schemas.microsoft.com/office/drawing/2014/main" id="{DA3BE80C-5649-451C-9CAC-FB069F8A9625}"/>
              </a:ext>
            </a:extLst>
          </p:cNvPr>
          <p:cNvPicPr>
            <a:picLocks noChangeAspect="1"/>
          </p:cNvPicPr>
          <p:nvPr/>
        </p:nvPicPr>
        <p:blipFill>
          <a:blip r:embed="rId2"/>
          <a:stretch>
            <a:fillRect/>
          </a:stretch>
        </p:blipFill>
        <p:spPr>
          <a:xfrm>
            <a:off x="7531100" y="108913"/>
            <a:ext cx="4521200" cy="647362"/>
          </a:xfrm>
          <a:prstGeom prst="rect">
            <a:avLst/>
          </a:prstGeom>
        </p:spPr>
      </p:pic>
    </p:spTree>
    <p:extLst>
      <p:ext uri="{BB962C8B-B14F-4D97-AF65-F5344CB8AC3E}">
        <p14:creationId xmlns:p14="http://schemas.microsoft.com/office/powerpoint/2010/main" val="36661799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1D7729FFBA43429D0D6C982F31FC20" ma:contentTypeVersion="4" ma:contentTypeDescription="Create a new document." ma:contentTypeScope="" ma:versionID="43ce02dbb0d4e633555cc285be9c4eac">
  <xsd:schema xmlns:xsd="http://www.w3.org/2001/XMLSchema" xmlns:xs="http://www.w3.org/2001/XMLSchema" xmlns:p="http://schemas.microsoft.com/office/2006/metadata/properties" xmlns:ns3="29651dd8-feca-49ee-a018-392a88f962d5" targetNamespace="http://schemas.microsoft.com/office/2006/metadata/properties" ma:root="true" ma:fieldsID="13826a13fafe7ee97e8506325c362590" ns3:_="">
    <xsd:import namespace="29651dd8-feca-49ee-a018-392a88f962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651dd8-feca-49ee-a018-392a88f962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943E50-3E52-4C96-B655-BE55B83062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651dd8-feca-49ee-a018-392a88f962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B5396C-6817-4BB2-8A4F-0FFD43A220A2}">
  <ds:schemaRefs>
    <ds:schemaRef ds:uri="http://schemas.microsoft.com/sharepoint/v3/contenttype/forms"/>
  </ds:schemaRefs>
</ds:datastoreItem>
</file>

<file path=customXml/itemProps3.xml><?xml version="1.0" encoding="utf-8"?>
<ds:datastoreItem xmlns:ds="http://schemas.openxmlformats.org/officeDocument/2006/customXml" ds:itemID="{EB5B56A6-556C-446F-87C3-E14E14BBA684}">
  <ds:schemaRefs>
    <ds:schemaRef ds:uri="http://schemas.microsoft.com/office/2006/documentManagement/types"/>
    <ds:schemaRef ds:uri="http://www.w3.org/XML/1998/namespace"/>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29651dd8-feca-49ee-a018-392a88f962d5"/>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497</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ALL ABOUT FORCES</vt:lpstr>
      <vt:lpstr>What is a Force?</vt:lpstr>
      <vt:lpstr>What is equilibrium?</vt:lpstr>
      <vt:lpstr>Equilibrium of objects</vt:lpstr>
      <vt:lpstr>Equilibrium of moving objects</vt:lpstr>
      <vt:lpstr>What if it's not in equilibrium?</vt:lpstr>
      <vt:lpstr>Evaluation</vt:lpstr>
      <vt:lpstr>Future dates (UTC)</vt:lpstr>
      <vt:lpstr>Future dates (Winchester)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Trevor Plant</cp:lastModifiedBy>
  <cp:revision>3</cp:revision>
  <dcterms:created xsi:type="dcterms:W3CDTF">2022-03-29T12:01:50Z</dcterms:created>
  <dcterms:modified xsi:type="dcterms:W3CDTF">2022-03-29T15:22:31Z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0x010100FD1D7729FFBA43429D0D6C982F31FC20</vt:lpwstr>
  </property>
</Properties>
</file>